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6" r:id="rId4"/>
    <p:sldMasterId id="2147483697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y="5143500" cx="9144000"/>
  <p:notesSz cx="6858000" cy="9144000"/>
  <p:embeddedFontLst>
    <p:embeddedFont>
      <p:font typeface="Archivo Narrow"/>
      <p:regular r:id="rId21"/>
      <p:bold r:id="rId22"/>
      <p:italic r:id="rId23"/>
      <p:boldItalic r:id="rId24"/>
    </p:embeddedFont>
    <p:embeddedFont>
      <p:font typeface="Figtree"/>
      <p:regular r:id="rId25"/>
      <p:bold r:id="rId26"/>
      <p:italic r:id="rId27"/>
      <p:boldItalic r:id="rId28"/>
    </p:embeddedFont>
    <p:embeddedFont>
      <p:font typeface="Libre Franklin"/>
      <p:regular r:id="rId29"/>
      <p:bold r:id="rId30"/>
      <p:italic r:id="rId31"/>
      <p:boldItalic r:id="rId32"/>
    </p:embeddedFont>
    <p:embeddedFont>
      <p:font typeface="Proxima Nova"/>
      <p:regular r:id="rId33"/>
      <p:bold r:id="rId34"/>
      <p:italic r:id="rId35"/>
      <p:boldItalic r:id="rId36"/>
    </p:embeddedFont>
    <p:embeddedFont>
      <p:font typeface="Roboto"/>
      <p:regular r:id="rId37"/>
      <p:bold r:id="rId38"/>
      <p:italic r:id="rId39"/>
      <p:boldItalic r:id="rId40"/>
    </p:embeddedFont>
    <p:embeddedFont>
      <p:font typeface="Arial Narrow"/>
      <p:regular r:id="rId41"/>
      <p:bold r:id="rId42"/>
      <p:italic r:id="rId43"/>
      <p:boldItalic r:id="rId44"/>
    </p:embeddedFont>
    <p:embeddedFont>
      <p:font typeface="Montserrat"/>
      <p:regular r:id="rId45"/>
      <p:bold r:id="rId46"/>
      <p:italic r:id="rId47"/>
      <p:boldItalic r:id="rId48"/>
    </p:embeddedFont>
    <p:embeddedFont>
      <p:font typeface="Roboto Condensed"/>
      <p:regular r:id="rId49"/>
      <p:bold r:id="rId50"/>
      <p:italic r:id="rId51"/>
      <p:boldItalic r:id="rId52"/>
    </p:embeddedFont>
    <p:embeddedFont>
      <p:font typeface="Archivo"/>
      <p:regular r:id="rId53"/>
      <p:bold r:id="rId54"/>
      <p:italic r:id="rId55"/>
      <p:boldItalic r:id="rId5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39" Type="http://schemas.openxmlformats.org/officeDocument/2006/relationships/font" Target="fonts/Roboto-italic.fntdata"/><Relationship Id="rId26" Type="http://schemas.openxmlformats.org/officeDocument/2006/relationships/font" Target="fonts/Figtree-bold.fntdata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42" Type="http://schemas.openxmlformats.org/officeDocument/2006/relationships/font" Target="fonts/ArialNarrow-bold.fntdata"/><Relationship Id="rId47" Type="http://schemas.openxmlformats.org/officeDocument/2006/relationships/font" Target="fonts/Montserrat-italic.fntdata"/><Relationship Id="rId34" Type="http://schemas.openxmlformats.org/officeDocument/2006/relationships/font" Target="fonts/ProximaNova-bold.fntdata"/><Relationship Id="rId21" Type="http://schemas.openxmlformats.org/officeDocument/2006/relationships/font" Target="fonts/ArchivoNarrow-regular.fntdata"/><Relationship Id="rId50" Type="http://schemas.openxmlformats.org/officeDocument/2006/relationships/font" Target="fonts/RobotoCondensed-bold.fntdata"/><Relationship Id="rId55" Type="http://schemas.openxmlformats.org/officeDocument/2006/relationships/font" Target="fonts/Archivo-italic.fntdata"/><Relationship Id="rId7" Type="http://schemas.openxmlformats.org/officeDocument/2006/relationships/slide" Target="slides/slide1.xml"/><Relationship Id="rId2" Type="http://schemas.openxmlformats.org/officeDocument/2006/relationships/viewProps" Target="viewProps.xml"/><Relationship Id="rId29" Type="http://schemas.openxmlformats.org/officeDocument/2006/relationships/font" Target="fonts/LibreFranklin-regular.fntdata"/><Relationship Id="rId16" Type="http://schemas.openxmlformats.org/officeDocument/2006/relationships/slide" Target="slides/slide10.xml"/><Relationship Id="rId40" Type="http://schemas.openxmlformats.org/officeDocument/2006/relationships/font" Target="fonts/Roboto-boldItalic.fntdata"/><Relationship Id="rId45" Type="http://schemas.openxmlformats.org/officeDocument/2006/relationships/font" Target="fonts/Montserrat-regular.fntdata"/><Relationship Id="rId32" Type="http://schemas.openxmlformats.org/officeDocument/2006/relationships/font" Target="fonts/LibreFranklin-boldItalic.fntdata"/><Relationship Id="rId37" Type="http://schemas.openxmlformats.org/officeDocument/2006/relationships/font" Target="fonts/Roboto-regular.fntdata"/><Relationship Id="rId24" Type="http://schemas.openxmlformats.org/officeDocument/2006/relationships/font" Target="fonts/ArchivoNarrow-boldItalic.fntdata"/><Relationship Id="rId53" Type="http://schemas.openxmlformats.org/officeDocument/2006/relationships/font" Target="fonts/Archivo-regular.fntdata"/><Relationship Id="rId11" Type="http://schemas.openxmlformats.org/officeDocument/2006/relationships/slide" Target="slides/slide5.xml"/><Relationship Id="rId58" Type="http://schemas.openxmlformats.org/officeDocument/2006/relationships/customXml" Target="../customXml/item2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3.xml"/><Relationship Id="rId43" Type="http://schemas.openxmlformats.org/officeDocument/2006/relationships/font" Target="fonts/ArialNarrow-italic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font" Target="fonts/Montserrat-boldItalic.fntdata"/><Relationship Id="rId30" Type="http://schemas.openxmlformats.org/officeDocument/2006/relationships/font" Target="fonts/LibreFranklin-bold.fntdata"/><Relationship Id="rId35" Type="http://schemas.openxmlformats.org/officeDocument/2006/relationships/font" Target="fonts/ProximaNova-italic.fntdata"/><Relationship Id="rId22" Type="http://schemas.openxmlformats.org/officeDocument/2006/relationships/font" Target="fonts/ArchivoNarrow-bold.fntdata"/><Relationship Id="rId27" Type="http://schemas.openxmlformats.org/officeDocument/2006/relationships/font" Target="fonts/Figtree-italic.fntdata"/><Relationship Id="rId56" Type="http://schemas.openxmlformats.org/officeDocument/2006/relationships/font" Target="fonts/Archivo-boldItalic.fntdata"/><Relationship Id="rId14" Type="http://schemas.openxmlformats.org/officeDocument/2006/relationships/slide" Target="slides/slide8.xml"/><Relationship Id="rId8" Type="http://schemas.openxmlformats.org/officeDocument/2006/relationships/slide" Target="slides/slide2.xml"/><Relationship Id="rId51" Type="http://schemas.openxmlformats.org/officeDocument/2006/relationships/font" Target="fonts/RobotoCondensed-italic.fntdata"/><Relationship Id="rId3" Type="http://schemas.openxmlformats.org/officeDocument/2006/relationships/presProps" Target="presProps.xml"/><Relationship Id="rId46" Type="http://schemas.openxmlformats.org/officeDocument/2006/relationships/font" Target="fonts/Montserrat-bold.fntdata"/><Relationship Id="rId33" Type="http://schemas.openxmlformats.org/officeDocument/2006/relationships/font" Target="fonts/ProximaNova-regular.fntdata"/><Relationship Id="rId38" Type="http://schemas.openxmlformats.org/officeDocument/2006/relationships/font" Target="fonts/Roboto-bold.fntdata"/><Relationship Id="rId25" Type="http://schemas.openxmlformats.org/officeDocument/2006/relationships/font" Target="fonts/Figtree-regular.fntdata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59" Type="http://schemas.openxmlformats.org/officeDocument/2006/relationships/customXml" Target="../customXml/item3.xml"/><Relationship Id="rId41" Type="http://schemas.openxmlformats.org/officeDocument/2006/relationships/font" Target="fonts/ArialNarrow-regular.fntdata"/><Relationship Id="rId20" Type="http://schemas.openxmlformats.org/officeDocument/2006/relationships/slide" Target="slides/slide14.xml"/><Relationship Id="rId54" Type="http://schemas.openxmlformats.org/officeDocument/2006/relationships/font" Target="fonts/Archivo-bold.fntdata"/><Relationship Id="rId1" Type="http://schemas.openxmlformats.org/officeDocument/2006/relationships/theme" Target="theme/theme1.xml"/><Relationship Id="rId6" Type="http://schemas.openxmlformats.org/officeDocument/2006/relationships/notesMaster" Target="notesMasters/notesMaster1.xml"/><Relationship Id="rId49" Type="http://schemas.openxmlformats.org/officeDocument/2006/relationships/font" Target="fonts/RobotoCondensed-regular.fntdata"/><Relationship Id="rId36" Type="http://schemas.openxmlformats.org/officeDocument/2006/relationships/font" Target="fonts/ProximaNova-boldItalic.fntdata"/><Relationship Id="rId23" Type="http://schemas.openxmlformats.org/officeDocument/2006/relationships/font" Target="fonts/ArchivoNarrow-italic.fntdata"/><Relationship Id="rId28" Type="http://schemas.openxmlformats.org/officeDocument/2006/relationships/font" Target="fonts/Figtree-boldItalic.fntdata"/><Relationship Id="rId15" Type="http://schemas.openxmlformats.org/officeDocument/2006/relationships/slide" Target="slides/slide9.xml"/><Relationship Id="rId57" Type="http://schemas.openxmlformats.org/officeDocument/2006/relationships/customXml" Target="../customXml/item1.xml"/><Relationship Id="rId44" Type="http://schemas.openxmlformats.org/officeDocument/2006/relationships/font" Target="fonts/ArialNarrow-boldItalic.fntdata"/><Relationship Id="rId31" Type="http://schemas.openxmlformats.org/officeDocument/2006/relationships/font" Target="fonts/LibreFranklin-italic.fntdata"/><Relationship Id="rId52" Type="http://schemas.openxmlformats.org/officeDocument/2006/relationships/font" Target="fonts/RobotoCondensed-boldItalic.fntdata"/><Relationship Id="rId10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36375904709_0_0:notes"/>
          <p:cNvSpPr txBox="1"/>
          <p:nvPr>
            <p:ph idx="1" type="body"/>
          </p:nvPr>
        </p:nvSpPr>
        <p:spPr>
          <a:xfrm>
            <a:off x="670891" y="4572000"/>
            <a:ext cx="5367000" cy="37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89600" lIns="89600" spcFirstLastPara="1" rIns="89600" wrap="square" tIns="896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77" name="Google Shape;277;g36375904709_0_0:notes"/>
          <p:cNvSpPr/>
          <p:nvPr>
            <p:ph idx="2" type="sldImg"/>
          </p:nvPr>
        </p:nvSpPr>
        <p:spPr>
          <a:xfrm>
            <a:off x="-223630" y="374754"/>
            <a:ext cx="7156200" cy="4047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36375904709_0_4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7" name="Google Shape;407;g36375904709_0_4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356af7b6590_0_823:notes"/>
          <p:cNvSpPr/>
          <p:nvPr>
            <p:ph idx="2" type="sldImg"/>
          </p:nvPr>
        </p:nvSpPr>
        <p:spPr>
          <a:xfrm>
            <a:off x="1265039" y="837595"/>
            <a:ext cx="4327800" cy="2473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g356af7b6590_0_823:notes"/>
          <p:cNvSpPr txBox="1"/>
          <p:nvPr>
            <p:ph idx="1" type="body"/>
          </p:nvPr>
        </p:nvSpPr>
        <p:spPr>
          <a:xfrm>
            <a:off x="685800" y="3417477"/>
            <a:ext cx="5486400" cy="516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>
                <a:solidFill>
                  <a:schemeClr val="dk1"/>
                </a:solidFill>
              </a:rPr>
              <a:t>ppropriations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>
                <a:solidFill>
                  <a:schemeClr val="dk1"/>
                </a:solidFill>
              </a:rPr>
              <a:t>House - Science, Space, and Technology 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>
                <a:solidFill>
                  <a:schemeClr val="dk1"/>
                </a:solidFill>
              </a:rPr>
              <a:t>Senate - Commerce, Science, and Transportation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Wx Act Introduced by   </a:t>
            </a:r>
            <a:r>
              <a:rPr lang="en"/>
              <a:t>Rep. Lucas, Frank D. [R-OK-3]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Brian Babin [R-TX-36]  // Zoe Lofgren (D-CA-18]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Ted Cruz [R-TX]  //  Maria Cantwell [D-WA]</a:t>
            </a:r>
            <a:endParaRPr/>
          </a:p>
        </p:txBody>
      </p:sp>
      <p:sp>
        <p:nvSpPr>
          <p:cNvPr id="422" name="Google Shape;422;g356af7b6590_0_823:notes"/>
          <p:cNvSpPr txBox="1"/>
          <p:nvPr>
            <p:ph idx="12" type="sldNum"/>
          </p:nvPr>
        </p:nvSpPr>
        <p:spPr>
          <a:xfrm>
            <a:off x="3884615" y="8685214"/>
            <a:ext cx="2971800" cy="45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75" lIns="86175" spcFirstLastPara="1" rIns="86175" wrap="square" tIns="861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300"/>
              <a:t>‹#›</a:t>
            </a:fld>
            <a:endParaRPr sz="13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36375904709_0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" name="Google Shape;431;g36375904709_0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0A4595"/>
              </a:buClr>
              <a:buSzPts val="2100"/>
              <a:buChar char="●"/>
            </a:pPr>
            <a:r>
              <a:rPr lang="en" sz="2100">
                <a:solidFill>
                  <a:srgbClr val="0A4595"/>
                </a:solidFill>
              </a:rPr>
              <a:t>Forecast Skill Assessment</a:t>
            </a:r>
            <a:endParaRPr sz="2100">
              <a:solidFill>
                <a:srgbClr val="0A4595"/>
              </a:solidFill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0A4595"/>
              </a:buClr>
              <a:buSzPts val="2100"/>
              <a:buChar char="●"/>
            </a:pPr>
            <a:r>
              <a:rPr lang="en" sz="2100">
                <a:solidFill>
                  <a:srgbClr val="0A4595"/>
                </a:solidFill>
              </a:rPr>
              <a:t>AI Emulators applied to S2S 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36375904709_0_6:notes"/>
          <p:cNvSpPr txBox="1"/>
          <p:nvPr>
            <p:ph idx="1" type="body"/>
          </p:nvPr>
        </p:nvSpPr>
        <p:spPr>
          <a:xfrm>
            <a:off x="914400" y="4344025"/>
            <a:ext cx="5029200" cy="411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1" name="Google Shape;441;g36375904709_0_6:notes"/>
          <p:cNvSpPr/>
          <p:nvPr>
            <p:ph idx="2" type="sldImg"/>
          </p:nvPr>
        </p:nvSpPr>
        <p:spPr>
          <a:xfrm>
            <a:off x="332337" y="685487"/>
            <a:ext cx="61932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g36375904709_0_40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4" name="Google Shape;454;g36375904709_0_4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chemeClr val="dk1"/>
                </a:solidFill>
              </a:rPr>
              <a:t>Updates to NOAA’s Unified Forecast System’s Cumulus Convection Parameterization Scheme between GFSv16 and GFSv17</a:t>
            </a:r>
            <a:endParaRPr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chemeClr val="dk1"/>
                </a:solidFill>
              </a:rPr>
              <a:t>Lisa Bengtsson  and Jongil Han</a:t>
            </a:r>
            <a:endParaRPr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chemeClr val="dk1"/>
                </a:solidFill>
              </a:rPr>
              <a:t>A significant improvement occurred in P8/EP3, which might be attributed to physics updates including upgrade of microphysics, updated PBL and convection schemes, and optimization of CA configuratio</a:t>
            </a:r>
            <a:endParaRPr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chemeClr val="dk1"/>
                </a:solidFill>
              </a:rPr>
              <a:t>DOI: https://doi.org/10.1175/WAF-D-23-0232.1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36375904709_0_588:notes"/>
          <p:cNvSpPr txBox="1"/>
          <p:nvPr>
            <p:ph idx="1" type="body"/>
          </p:nvPr>
        </p:nvSpPr>
        <p:spPr>
          <a:xfrm>
            <a:off x="914400" y="4344025"/>
            <a:ext cx="5029200" cy="411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g36375904709_0_588:notes"/>
          <p:cNvSpPr/>
          <p:nvPr>
            <p:ph idx="2" type="sldImg"/>
          </p:nvPr>
        </p:nvSpPr>
        <p:spPr>
          <a:xfrm>
            <a:off x="332337" y="685487"/>
            <a:ext cx="6193200" cy="3427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356af7b6590_0_645:notes"/>
          <p:cNvSpPr/>
          <p:nvPr>
            <p:ph idx="2" type="sldImg"/>
          </p:nvPr>
        </p:nvSpPr>
        <p:spPr>
          <a:xfrm>
            <a:off x="1265039" y="837595"/>
            <a:ext cx="4327800" cy="2473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356af7b6590_0_645:notes"/>
          <p:cNvSpPr txBox="1"/>
          <p:nvPr>
            <p:ph idx="1" type="body"/>
          </p:nvPr>
        </p:nvSpPr>
        <p:spPr>
          <a:xfrm>
            <a:off x="685800" y="3417477"/>
            <a:ext cx="5486400" cy="516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GFS 24/48/72h annual Equitable Threat Score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1” / day threshold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2002 - 2023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g356af7b6590_0_645:notes"/>
          <p:cNvSpPr txBox="1"/>
          <p:nvPr>
            <p:ph idx="12" type="sldNum"/>
          </p:nvPr>
        </p:nvSpPr>
        <p:spPr>
          <a:xfrm>
            <a:off x="3884615" y="8685214"/>
            <a:ext cx="2971800" cy="45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75" lIns="86175" spcFirstLastPara="1" rIns="86175" wrap="square" tIns="861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300"/>
              <a:t>‹#›</a:t>
            </a:fld>
            <a:endParaRPr sz="13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356af7b6590_0_656:notes"/>
          <p:cNvSpPr/>
          <p:nvPr>
            <p:ph idx="2" type="sldImg"/>
          </p:nvPr>
        </p:nvSpPr>
        <p:spPr>
          <a:xfrm>
            <a:off x="1265039" y="837595"/>
            <a:ext cx="4327800" cy="2473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356af7b6590_0_656:notes"/>
          <p:cNvSpPr txBox="1"/>
          <p:nvPr>
            <p:ph idx="1" type="body"/>
          </p:nvPr>
        </p:nvSpPr>
        <p:spPr>
          <a:xfrm>
            <a:off x="685800" y="3417477"/>
            <a:ext cx="5486400" cy="516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g356af7b6590_0_656:notes"/>
          <p:cNvSpPr txBox="1"/>
          <p:nvPr>
            <p:ph idx="12" type="sldNum"/>
          </p:nvPr>
        </p:nvSpPr>
        <p:spPr>
          <a:xfrm>
            <a:off x="3884615" y="8685214"/>
            <a:ext cx="2971800" cy="45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75" lIns="86175" spcFirstLastPara="1" rIns="86175" wrap="square" tIns="861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300"/>
              <a:t>‹#›</a:t>
            </a:fld>
            <a:endParaRPr sz="13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6375904709_0_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g36375904709_0_19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36375904709_0_3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9" name="Google Shape;359;g36375904709_0_3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These improvements correspond to improved prediction of the onset, persistence, and phasing of the North Pacific wave pattern.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Courtesy Julian Dias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36375904709_0_39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4" name="Google Shape;374;g36375904709_0_3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371f61348c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2" name="Google Shape;382;g371f61348c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Team: Keqin Wu, Xingren Wu , Vijay Tallapragada (EMC/NOAA), and Murali Malasala (UCAR/EMC)，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372b2fbef3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Google Shape;398;g372b2fbef3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1" Type="http://schemas.openxmlformats.org/officeDocument/2006/relationships/image" Target="../media/image10.png"/><Relationship Id="rId10" Type="http://schemas.openxmlformats.org/officeDocument/2006/relationships/hyperlink" Target="http://www.noaa.gov/oceans-coasts" TargetMode="External"/><Relationship Id="rId13" Type="http://schemas.openxmlformats.org/officeDocument/2006/relationships/image" Target="../media/image22.png"/><Relationship Id="rId12" Type="http://schemas.openxmlformats.org/officeDocument/2006/relationships/hyperlink" Target="http://www.noaa.gov/weather" TargetMode="External"/><Relationship Id="rId1" Type="http://schemas.openxmlformats.org/officeDocument/2006/relationships/slideMaster" Target="../slideMasters/slideMaster1.xml"/><Relationship Id="rId2" Type="http://schemas.openxmlformats.org/officeDocument/2006/relationships/hyperlink" Target="http://www.noaa.gov/marine-aviation" TargetMode="External"/><Relationship Id="rId3" Type="http://schemas.openxmlformats.org/officeDocument/2006/relationships/image" Target="../media/image1.png"/><Relationship Id="rId4" Type="http://schemas.openxmlformats.org/officeDocument/2006/relationships/hyperlink" Target="http://www.noaa.gov/research" TargetMode="External"/><Relationship Id="rId9" Type="http://schemas.openxmlformats.org/officeDocument/2006/relationships/image" Target="../media/image5.png"/><Relationship Id="rId5" Type="http://schemas.openxmlformats.org/officeDocument/2006/relationships/image" Target="../media/image32.png"/><Relationship Id="rId6" Type="http://schemas.openxmlformats.org/officeDocument/2006/relationships/hyperlink" Target="http://www.noaa.gov/satellites" TargetMode="External"/><Relationship Id="rId7" Type="http://schemas.openxmlformats.org/officeDocument/2006/relationships/image" Target="../media/image18.png"/><Relationship Id="rId8" Type="http://schemas.openxmlformats.org/officeDocument/2006/relationships/hyperlink" Target="http://www.noaa.gov/fisheries" TargetMode="Externa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20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7.jpg"/><Relationship Id="rId3" Type="http://schemas.openxmlformats.org/officeDocument/2006/relationships/image" Target="../media/image57.png"/><Relationship Id="rId4" Type="http://schemas.openxmlformats.org/officeDocument/2006/relationships/image" Target="../media/image15.png"/><Relationship Id="rId5" Type="http://schemas.openxmlformats.org/officeDocument/2006/relationships/image" Target="../media/image9.png"/><Relationship Id="rId6" Type="http://schemas.openxmlformats.org/officeDocument/2006/relationships/image" Target="../media/image47.png"/><Relationship Id="rId7" Type="http://schemas.openxmlformats.org/officeDocument/2006/relationships/image" Target="../media/image55.jp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hyperlink" Target="https://www.commerce.gov/" TargetMode="External"/><Relationship Id="rId3" Type="http://schemas.openxmlformats.org/officeDocument/2006/relationships/image" Target="../media/image8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hyperlink" Target="https://www.commerce.gov/" TargetMode="External"/><Relationship Id="rId3" Type="http://schemas.openxmlformats.org/officeDocument/2006/relationships/image" Target="../media/image8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png"/><Relationship Id="rId3" Type="http://schemas.openxmlformats.org/officeDocument/2006/relationships/image" Target="../media/image47.png"/><Relationship Id="rId4" Type="http://schemas.openxmlformats.org/officeDocument/2006/relationships/image" Target="../media/image16.png"/><Relationship Id="rId5" Type="http://schemas.openxmlformats.org/officeDocument/2006/relationships/image" Target="../media/image25.jpg"/><Relationship Id="rId6" Type="http://schemas.openxmlformats.org/officeDocument/2006/relationships/image" Target="../media/image30.jpg"/><Relationship Id="rId7" Type="http://schemas.openxmlformats.org/officeDocument/2006/relationships/image" Target="../media/image23.jp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k Blue">
  <p:cSld name="Dk Blue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/>
          <p:nvPr/>
        </p:nvSpPr>
        <p:spPr>
          <a:xfrm>
            <a:off x="410810" y="0"/>
            <a:ext cx="8730900" cy="3200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3"/>
          <p:cNvSpPr/>
          <p:nvPr>
            <p:ph idx="2" type="pic"/>
          </p:nvPr>
        </p:nvSpPr>
        <p:spPr>
          <a:xfrm>
            <a:off x="412576" y="3200400"/>
            <a:ext cx="8729100" cy="19431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b="0" i="0" sz="15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52C3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rgbClr val="252C3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" type="body"/>
          </p:nvPr>
        </p:nvSpPr>
        <p:spPr>
          <a:xfrm>
            <a:off x="780334" y="1943099"/>
            <a:ext cx="1371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D6F5FF"/>
              </a:buClr>
              <a:buSzPts val="1100"/>
              <a:buFont typeface="Arial"/>
              <a:buNone/>
              <a:defRPr b="1" i="0" sz="1400" u="none" cap="none" strike="noStrike">
                <a:solidFill>
                  <a:srgbClr val="D6F5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100"/>
              <a:buFont typeface="Arial"/>
              <a:buNone/>
              <a:defRPr b="1" i="0" sz="1400" u="none" cap="none" strike="noStrike">
                <a:solidFill>
                  <a:srgbClr val="252C3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100"/>
              <a:buFont typeface="Arial"/>
              <a:buNone/>
              <a:defRPr b="1" i="0" sz="1400" u="none" cap="none" strike="noStrike">
                <a:solidFill>
                  <a:srgbClr val="252C3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100"/>
              <a:buFont typeface="Arial"/>
              <a:buNone/>
              <a:defRPr b="1" i="0" sz="1400" u="none" cap="none" strike="noStrike">
                <a:solidFill>
                  <a:srgbClr val="252C3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100"/>
              <a:buFont typeface="Arial"/>
              <a:buNone/>
              <a:defRPr b="1" i="0" sz="1400" u="none" cap="none" strike="noStrike">
                <a:solidFill>
                  <a:srgbClr val="252C3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indent="-304800" lvl="5" marL="27432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52C3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rgbClr val="252C3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3" type="body"/>
          </p:nvPr>
        </p:nvSpPr>
        <p:spPr>
          <a:xfrm>
            <a:off x="780334" y="2800350"/>
            <a:ext cx="1295400" cy="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D6F5FF"/>
              </a:buClr>
              <a:buSzPts val="1100"/>
              <a:buFont typeface="Arial"/>
              <a:buNone/>
              <a:defRPr b="0" i="0" sz="1200" u="none" cap="none" strike="noStrike">
                <a:solidFill>
                  <a:srgbClr val="D6F5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100"/>
              <a:buFont typeface="Arial"/>
              <a:buNone/>
              <a:defRPr b="1" i="0" sz="1400" u="none" cap="none" strike="noStrike">
                <a:solidFill>
                  <a:srgbClr val="252C3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100"/>
              <a:buFont typeface="Arial"/>
              <a:buNone/>
              <a:defRPr b="1" i="0" sz="1400" u="none" cap="none" strike="noStrike">
                <a:solidFill>
                  <a:srgbClr val="252C3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100"/>
              <a:buFont typeface="Arial"/>
              <a:buNone/>
              <a:defRPr b="1" i="0" sz="1400" u="none" cap="none" strike="noStrike">
                <a:solidFill>
                  <a:srgbClr val="252C3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100"/>
              <a:buFont typeface="Arial"/>
              <a:buNone/>
              <a:defRPr b="1" i="0" sz="1400" u="none" cap="none" strike="noStrike">
                <a:solidFill>
                  <a:srgbClr val="252C3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indent="-304800" lvl="5" marL="27432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52C3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rgbClr val="252C3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4" type="body"/>
          </p:nvPr>
        </p:nvSpPr>
        <p:spPr>
          <a:xfrm>
            <a:off x="2514600" y="576559"/>
            <a:ext cx="6096000" cy="10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1" i="0" sz="33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52C3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rgbClr val="252C3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6" name="Google Shape;56;p13"/>
          <p:cNvSpPr txBox="1"/>
          <p:nvPr>
            <p:ph idx="5" type="body"/>
          </p:nvPr>
        </p:nvSpPr>
        <p:spPr>
          <a:xfrm>
            <a:off x="2515037" y="1696640"/>
            <a:ext cx="6092400" cy="7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C4EDFF"/>
              </a:buClr>
              <a:buSzPts val="1100"/>
              <a:buFont typeface="Arial"/>
              <a:buNone/>
              <a:defRPr b="0" i="0" sz="2100" u="none" cap="none" strike="noStrike">
                <a:solidFill>
                  <a:srgbClr val="C4ED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-36195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52C3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rgbClr val="252C3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Google Shape;57;p13"/>
          <p:cNvSpPr txBox="1"/>
          <p:nvPr>
            <p:ph idx="6" type="body"/>
          </p:nvPr>
        </p:nvSpPr>
        <p:spPr>
          <a:xfrm>
            <a:off x="2514600" y="2483428"/>
            <a:ext cx="6096000" cy="519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C4EDFF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C4ED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-36195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52C3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rgbClr val="252C3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cxnSp>
        <p:nvCxnSpPr>
          <p:cNvPr id="58" name="Google Shape;58;p13"/>
          <p:cNvCxnSpPr/>
          <p:nvPr/>
        </p:nvCxnSpPr>
        <p:spPr>
          <a:xfrm>
            <a:off x="2285999" y="457200"/>
            <a:ext cx="0" cy="2605200"/>
          </a:xfrm>
          <a:prstGeom prst="straightConnector1">
            <a:avLst/>
          </a:prstGeom>
          <a:noFill/>
          <a:ln cap="flat" cmpd="sng" w="12700">
            <a:solidFill>
              <a:srgbClr val="3FAFFF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59" name="Google Shape;59;p13"/>
          <p:cNvGrpSpPr/>
          <p:nvPr/>
        </p:nvGrpSpPr>
        <p:grpSpPr>
          <a:xfrm>
            <a:off x="-30388" y="0"/>
            <a:ext cx="472500" cy="5143500"/>
            <a:chOff x="-15240" y="0"/>
            <a:chExt cx="472500" cy="6858000"/>
          </a:xfrm>
        </p:grpSpPr>
        <p:sp>
          <p:nvSpPr>
            <p:cNvPr id="60" name="Google Shape;60;p13"/>
            <p:cNvSpPr/>
            <p:nvPr/>
          </p:nvSpPr>
          <p:spPr>
            <a:xfrm>
              <a:off x="10668" y="0"/>
              <a:ext cx="420600" cy="6858000"/>
            </a:xfrm>
            <a:prstGeom prst="rect">
              <a:avLst/>
            </a:prstGeom>
            <a:solidFill>
              <a:srgbClr val="0099D8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descr="C:\Users\jacqui.fenner\Desktop\PTT templates\images\noaa icons\noaa_icons-04.png" id="61" name="Google Shape;61;p13">
              <a:hlinkClick r:id="rId2"/>
            </p:cNvPr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-15240" y="5714999"/>
              <a:ext cx="472500" cy="324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:\Users\jacqui.fenner\Desktop\PTT templates\images\noaa icons\noaa_icons-05.png" id="62" name="Google Shape;62;p13">
              <a:hlinkClick r:id="rId4"/>
            </p:cNvPr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-15240" y="4648200"/>
              <a:ext cx="472500" cy="324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:\Users\jacqui.fenner\Desktop\PTT templates\images\noaa icons\noaa_icons-06.png" id="63" name="Google Shape;63;p13">
              <a:hlinkClick r:id="rId6"/>
            </p:cNvPr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-15240" y="3581400"/>
              <a:ext cx="472500" cy="324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:\Users\jacqui.fenner\Desktop\PTT templates\images\noaa icons\noaa_icons-07.png" id="64" name="Google Shape;64;p13">
              <a:hlinkClick r:id="rId8"/>
            </p:cNvPr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-15240" y="2514600"/>
              <a:ext cx="472500" cy="324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:\Users\jacqui.fenner\Desktop\PTT templates\images\noaa icons\noaa_icons-08.png" id="65" name="Google Shape;65;p13">
              <a:hlinkClick r:id="rId10"/>
            </p:cNvPr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-15240" y="1447800"/>
              <a:ext cx="472500" cy="324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:\Users\jacqui.fenner\Desktop\PTT templates\images\noaa icons\noaa_icons-10.png" id="66" name="Google Shape;66;p13">
              <a:hlinkClick r:id="rId12"/>
            </p:cNvPr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>
              <a:off x="-15240" y="381000"/>
              <a:ext cx="472500" cy="32400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67" name="Google Shape;67;p13"/>
            <p:cNvGrpSpPr/>
            <p:nvPr/>
          </p:nvGrpSpPr>
          <p:grpSpPr>
            <a:xfrm>
              <a:off x="15148" y="0"/>
              <a:ext cx="420600" cy="6858000"/>
              <a:chOff x="15148" y="0"/>
              <a:chExt cx="420600" cy="6858000"/>
            </a:xfrm>
          </p:grpSpPr>
          <p:grpSp>
            <p:nvGrpSpPr>
              <p:cNvPr id="68" name="Google Shape;68;p13"/>
              <p:cNvGrpSpPr/>
              <p:nvPr/>
            </p:nvGrpSpPr>
            <p:grpSpPr>
              <a:xfrm>
                <a:off x="15148" y="1066800"/>
                <a:ext cx="420600" cy="5334000"/>
                <a:chOff x="15148" y="1066800"/>
                <a:chExt cx="420600" cy="5334000"/>
              </a:xfrm>
            </p:grpSpPr>
            <p:cxnSp>
              <p:nvCxnSpPr>
                <p:cNvPr id="69" name="Google Shape;69;p13"/>
                <p:cNvCxnSpPr/>
                <p:nvPr/>
              </p:nvCxnSpPr>
              <p:spPr>
                <a:xfrm>
                  <a:off x="15148" y="4267200"/>
                  <a:ext cx="4206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lt1">
                      <a:alpha val="40000"/>
                    </a:schemeClr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70" name="Google Shape;70;p13"/>
                <p:cNvCxnSpPr/>
                <p:nvPr/>
              </p:nvCxnSpPr>
              <p:spPr>
                <a:xfrm>
                  <a:off x="15148" y="3200400"/>
                  <a:ext cx="4206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lt1">
                      <a:alpha val="40000"/>
                    </a:schemeClr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71" name="Google Shape;71;p13"/>
                <p:cNvCxnSpPr/>
                <p:nvPr/>
              </p:nvCxnSpPr>
              <p:spPr>
                <a:xfrm>
                  <a:off x="15148" y="2133600"/>
                  <a:ext cx="4206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lt1">
                      <a:alpha val="40000"/>
                    </a:schemeClr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72" name="Google Shape;72;p13"/>
                <p:cNvCxnSpPr/>
                <p:nvPr/>
              </p:nvCxnSpPr>
              <p:spPr>
                <a:xfrm>
                  <a:off x="15148" y="5334000"/>
                  <a:ext cx="4206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lt1">
                      <a:alpha val="40000"/>
                    </a:schemeClr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73" name="Google Shape;73;p13"/>
                <p:cNvCxnSpPr/>
                <p:nvPr/>
              </p:nvCxnSpPr>
              <p:spPr>
                <a:xfrm>
                  <a:off x="15148" y="1066800"/>
                  <a:ext cx="4206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lt1">
                      <a:alpha val="40000"/>
                    </a:schemeClr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74" name="Google Shape;74;p13"/>
                <p:cNvCxnSpPr/>
                <p:nvPr/>
              </p:nvCxnSpPr>
              <p:spPr>
                <a:xfrm>
                  <a:off x="15148" y="6400800"/>
                  <a:ext cx="4206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lt1">
                      <a:alpha val="40000"/>
                    </a:schemeClr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cxnSp>
            <p:nvCxnSpPr>
              <p:cNvPr id="75" name="Google Shape;75;p13"/>
              <p:cNvCxnSpPr/>
              <p:nvPr/>
            </p:nvCxnSpPr>
            <p:spPr>
              <a:xfrm>
                <a:off x="431292" y="0"/>
                <a:ext cx="0" cy="68580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1">
                    <a:alpha val="40000"/>
                  </a:scheme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Subtitle &amp; Content">
  <p:cSld name="TITLE_AND_BODY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4"/>
          <p:cNvSpPr txBox="1"/>
          <p:nvPr>
            <p:ph type="title"/>
          </p:nvPr>
        </p:nvSpPr>
        <p:spPr>
          <a:xfrm>
            <a:off x="311700" y="12975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8" name="Google Shape;78;p14"/>
          <p:cNvSpPr txBox="1"/>
          <p:nvPr>
            <p:ph idx="1" type="body"/>
          </p:nvPr>
        </p:nvSpPr>
        <p:spPr>
          <a:xfrm>
            <a:off x="311700" y="142020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302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29845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21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79" name="Google Shape;79;p14"/>
          <p:cNvSpPr txBox="1"/>
          <p:nvPr>
            <p:ph idx="2" type="subTitle"/>
          </p:nvPr>
        </p:nvSpPr>
        <p:spPr>
          <a:xfrm>
            <a:off x="308125" y="809100"/>
            <a:ext cx="852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i="1">
                <a:solidFill>
                  <a:schemeClr val="accent3"/>
                </a:solidFill>
              </a:defRPr>
            </a:lvl1pPr>
            <a:lvl2pPr lvl="1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i="1">
                <a:solidFill>
                  <a:schemeClr val="accent3"/>
                </a:solidFill>
              </a:defRPr>
            </a:lvl2pPr>
            <a:lvl3pPr lvl="2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i="1">
                <a:solidFill>
                  <a:schemeClr val="accent3"/>
                </a:solidFill>
              </a:defRPr>
            </a:lvl3pPr>
            <a:lvl4pPr lvl="3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None/>
              <a:defRPr i="1">
                <a:solidFill>
                  <a:schemeClr val="accent3"/>
                </a:solidFill>
              </a:defRPr>
            </a:lvl4pPr>
            <a:lvl5pPr lvl="4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i="1">
                <a:solidFill>
                  <a:schemeClr val="accent3"/>
                </a:solidFill>
              </a:defRPr>
            </a:lvl5pPr>
            <a:lvl6pPr lvl="5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i="1">
                <a:solidFill>
                  <a:schemeClr val="accent3"/>
                </a:solidFill>
              </a:defRPr>
            </a:lvl6pPr>
            <a:lvl7pPr lvl="6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i="1">
                <a:solidFill>
                  <a:schemeClr val="accent3"/>
                </a:solidFill>
              </a:defRPr>
            </a:lvl7pPr>
            <a:lvl8pPr lvl="7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>
                <a:solidFill>
                  <a:schemeClr val="accent3"/>
                </a:solidFill>
              </a:defRPr>
            </a:lvl8pPr>
            <a:lvl9pPr lvl="8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80" name="Google Shape;80;p14"/>
          <p:cNvSpPr/>
          <p:nvPr/>
        </p:nvSpPr>
        <p:spPr>
          <a:xfrm>
            <a:off x="0" y="0"/>
            <a:ext cx="134700" cy="5153100"/>
          </a:xfrm>
          <a:prstGeom prst="rect">
            <a:avLst/>
          </a:prstGeom>
          <a:gradFill>
            <a:gsLst>
              <a:gs pos="0">
                <a:schemeClr val="accent3"/>
              </a:gs>
              <a:gs pos="50000">
                <a:schemeClr val="accent1"/>
              </a:gs>
              <a:gs pos="100000">
                <a:schemeClr val="accent5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14"/>
          <p:cNvSpPr txBox="1"/>
          <p:nvPr>
            <p:ph idx="12" type="sldNum"/>
          </p:nvPr>
        </p:nvSpPr>
        <p:spPr>
          <a:xfrm>
            <a:off x="6953528" y="4663225"/>
            <a:ext cx="20676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NOAA  //  WWCB - Board  //  </a:t>
            </a: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_1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5"/>
          <p:cNvSpPr/>
          <p:nvPr/>
        </p:nvSpPr>
        <p:spPr>
          <a:xfrm>
            <a:off x="0" y="5006400"/>
            <a:ext cx="9144000" cy="137100"/>
          </a:xfrm>
          <a:prstGeom prst="rect">
            <a:avLst/>
          </a:prstGeom>
          <a:gradFill>
            <a:gsLst>
              <a:gs pos="0">
                <a:schemeClr val="accent3"/>
              </a:gs>
              <a:gs pos="50000">
                <a:schemeClr val="accent1"/>
              </a:gs>
              <a:gs pos="100000">
                <a:schemeClr val="accent5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5"/>
          <p:cNvSpPr txBox="1"/>
          <p:nvPr>
            <p:ph idx="12" type="sldNum"/>
          </p:nvPr>
        </p:nvSpPr>
        <p:spPr>
          <a:xfrm>
            <a:off x="6953528" y="4663225"/>
            <a:ext cx="2067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NOAA  //  WWCB - Coordination Team  //  </a:t>
            </a: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5" name="Google Shape;85;p15"/>
          <p:cNvSpPr/>
          <p:nvPr/>
        </p:nvSpPr>
        <p:spPr>
          <a:xfrm>
            <a:off x="0" y="0"/>
            <a:ext cx="9144000" cy="137100"/>
          </a:xfrm>
          <a:prstGeom prst="rect">
            <a:avLst/>
          </a:prstGeom>
          <a:gradFill>
            <a:gsLst>
              <a:gs pos="0">
                <a:schemeClr val="accent3"/>
              </a:gs>
              <a:gs pos="50000">
                <a:schemeClr val="accent1"/>
              </a:gs>
              <a:gs pos="100000">
                <a:schemeClr val="accent5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15"/>
          <p:cNvSpPr txBox="1"/>
          <p:nvPr>
            <p:ph type="title"/>
          </p:nvPr>
        </p:nvSpPr>
        <p:spPr>
          <a:xfrm>
            <a:off x="311700" y="12975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87" name="Google Shape;87;p15"/>
          <p:cNvSpPr txBox="1"/>
          <p:nvPr>
            <p:ph idx="1" type="body"/>
          </p:nvPr>
        </p:nvSpPr>
        <p:spPr>
          <a:xfrm>
            <a:off x="311700" y="9238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302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29845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21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6"/>
          <p:cNvSpPr txBox="1"/>
          <p:nvPr>
            <p:ph type="title"/>
          </p:nvPr>
        </p:nvSpPr>
        <p:spPr>
          <a:xfrm>
            <a:off x="710550" y="205969"/>
            <a:ext cx="79761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16"/>
          <p:cNvSpPr txBox="1"/>
          <p:nvPr>
            <p:ph idx="1" type="body"/>
          </p:nvPr>
        </p:nvSpPr>
        <p:spPr>
          <a:xfrm>
            <a:off x="710550" y="971550"/>
            <a:ext cx="8065200" cy="37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indent="-342900" lvl="1" marL="9144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" type="obj">
  <p:cSld name="OBJECT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 txBox="1"/>
          <p:nvPr>
            <p:ph idx="1" type="body"/>
          </p:nvPr>
        </p:nvSpPr>
        <p:spPr>
          <a:xfrm>
            <a:off x="752888" y="914400"/>
            <a:ext cx="7933800" cy="37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6195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23850" lvl="6" marL="32004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23850" lvl="7" marL="36576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23850" lvl="8" marL="41148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3" name="Google Shape;93;p17"/>
          <p:cNvSpPr txBox="1"/>
          <p:nvPr>
            <p:ph type="title"/>
          </p:nvPr>
        </p:nvSpPr>
        <p:spPr>
          <a:xfrm>
            <a:off x="1011115" y="153788"/>
            <a:ext cx="7507200" cy="594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1100"/>
              <a:buFont typeface="Arial"/>
              <a:buNone/>
              <a:defRPr b="1" i="0" sz="2400" u="none" cap="none" strike="noStrike">
                <a:solidFill>
                  <a:srgbClr val="0099D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OBJECT_1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1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96" name="Google Shape;96;p18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9pPr>
          </a:lstStyle>
          <a:p/>
        </p:txBody>
      </p:sp>
      <p:sp>
        <p:nvSpPr>
          <p:cNvPr id="97" name="Google Shape;97;p1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98" name="Google Shape;98;p1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99" name="Google Shape;99;p1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1">
  <p:cSld name="Title and Conten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 txBox="1"/>
          <p:nvPr>
            <p:ph idx="1" type="body"/>
          </p:nvPr>
        </p:nvSpPr>
        <p:spPr>
          <a:xfrm>
            <a:off x="200026" y="914856"/>
            <a:ext cx="4371900" cy="39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rgbClr val="383335"/>
              </a:buClr>
              <a:buSzPts val="1400"/>
              <a:buChar char="○"/>
              <a:defRPr sz="21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rgbClr val="383335"/>
              </a:buClr>
              <a:buSzPts val="1400"/>
              <a:buChar char="■"/>
              <a:defRPr sz="2000"/>
            </a:lvl3pPr>
            <a:lvl4pPr indent="-317500" lvl="3" marL="1828800" rtl="0" algn="l">
              <a:spcBef>
                <a:spcPts val="0"/>
              </a:spcBef>
              <a:spcAft>
                <a:spcPts val="0"/>
              </a:spcAft>
              <a:buClr>
                <a:srgbClr val="383335"/>
              </a:buClr>
              <a:buSzPts val="1400"/>
              <a:buChar char="●"/>
              <a:defRPr/>
            </a:lvl4pPr>
            <a:lvl5pPr indent="-317500" lvl="4" marL="2286000" rtl="0" algn="l">
              <a:spcBef>
                <a:spcPts val="0"/>
              </a:spcBef>
              <a:spcAft>
                <a:spcPts val="0"/>
              </a:spcAft>
              <a:buClr>
                <a:srgbClr val="383335"/>
              </a:buClr>
              <a:buSzPts val="1400"/>
              <a:buChar char="○"/>
              <a:defRPr/>
            </a:lvl5pPr>
            <a:lvl6pPr indent="-317500" lvl="5" marL="27432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rtl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102" name="Google Shape;102;p19"/>
          <p:cNvSpPr txBox="1"/>
          <p:nvPr>
            <p:ph idx="10" type="dt"/>
          </p:nvPr>
        </p:nvSpPr>
        <p:spPr>
          <a:xfrm>
            <a:off x="6631886" y="4989863"/>
            <a:ext cx="2311200" cy="10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103" name="Google Shape;103;p19"/>
          <p:cNvSpPr txBox="1"/>
          <p:nvPr>
            <p:ph idx="11" type="ftr"/>
          </p:nvPr>
        </p:nvSpPr>
        <p:spPr>
          <a:xfrm>
            <a:off x="200025" y="4989863"/>
            <a:ext cx="2175900" cy="10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104" name="Google Shape;104;p19"/>
          <p:cNvSpPr txBox="1"/>
          <p:nvPr>
            <p:ph type="title"/>
          </p:nvPr>
        </p:nvSpPr>
        <p:spPr>
          <a:xfrm>
            <a:off x="711275" y="96736"/>
            <a:ext cx="7790100" cy="62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34275" spcFirstLastPara="1" rIns="34275" wrap="square" tIns="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k Blue 1">
  <p:cSld name="Dk Blue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/>
          <p:nvPr/>
        </p:nvSpPr>
        <p:spPr>
          <a:xfrm>
            <a:off x="317575" y="0"/>
            <a:ext cx="8824200" cy="3200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0"/>
          <p:cNvSpPr/>
          <p:nvPr>
            <p:ph idx="2" type="pic"/>
          </p:nvPr>
        </p:nvSpPr>
        <p:spPr>
          <a:xfrm>
            <a:off x="412576" y="3200400"/>
            <a:ext cx="8729100" cy="19431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252C3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52C3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252C3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252C3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252C3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8" name="Google Shape;108;p20"/>
          <p:cNvSpPr txBox="1"/>
          <p:nvPr>
            <p:ph idx="1" type="body"/>
          </p:nvPr>
        </p:nvSpPr>
        <p:spPr>
          <a:xfrm>
            <a:off x="2310550" y="457209"/>
            <a:ext cx="6096000" cy="10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252C3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52C3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252C3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252C3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252C3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9" name="Google Shape;109;p20"/>
          <p:cNvSpPr txBox="1"/>
          <p:nvPr>
            <p:ph idx="3" type="body"/>
          </p:nvPr>
        </p:nvSpPr>
        <p:spPr>
          <a:xfrm>
            <a:off x="2310562" y="1628103"/>
            <a:ext cx="6092400" cy="7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C4EDFF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C4ED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252C3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52C3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252C3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252C3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252C3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0" name="Google Shape;110;p20"/>
          <p:cNvSpPr txBox="1"/>
          <p:nvPr>
            <p:ph idx="4" type="body"/>
          </p:nvPr>
        </p:nvSpPr>
        <p:spPr>
          <a:xfrm>
            <a:off x="2514600" y="2483428"/>
            <a:ext cx="6096000" cy="51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4EDFF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C4ED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252C3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52C3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252C3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252C3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252C3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cxnSp>
        <p:nvCxnSpPr>
          <p:cNvPr id="111" name="Google Shape;111;p20"/>
          <p:cNvCxnSpPr/>
          <p:nvPr/>
        </p:nvCxnSpPr>
        <p:spPr>
          <a:xfrm>
            <a:off x="2079569" y="457200"/>
            <a:ext cx="0" cy="2604900"/>
          </a:xfrm>
          <a:prstGeom prst="straightConnector1">
            <a:avLst/>
          </a:prstGeom>
          <a:noFill/>
          <a:ln cap="flat" cmpd="sng" w="12700">
            <a:solidFill>
              <a:srgbClr val="3FAFFF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12" name="Google Shape;112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3341" y="573025"/>
            <a:ext cx="1109050" cy="110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8846" y="0"/>
            <a:ext cx="3562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0"/>
          <p:cNvSpPr txBox="1"/>
          <p:nvPr/>
        </p:nvSpPr>
        <p:spPr>
          <a:xfrm>
            <a:off x="596825" y="1731613"/>
            <a:ext cx="4256700" cy="49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</a:rPr>
              <a:t>NATIONAL </a:t>
            </a:r>
            <a:endParaRPr b="1" sz="1800">
              <a:solidFill>
                <a:srgbClr val="FFFFFF"/>
              </a:solidFill>
            </a:endParaRPr>
          </a:p>
          <a:p>
            <a:pPr indent="0" lvl="0" marL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</a:rPr>
              <a:t>WEATHER </a:t>
            </a:r>
            <a:endParaRPr b="1" sz="1800">
              <a:solidFill>
                <a:srgbClr val="FFFFFF"/>
              </a:solidFill>
            </a:endParaRPr>
          </a:p>
          <a:p>
            <a:pPr indent="0" lvl="0" marL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</a:rPr>
              <a:t>SERVICE</a:t>
            </a:r>
            <a:endParaRPr b="1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k Blue">
  <p:cSld name="Dk Blue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41094" y="2527950"/>
            <a:ext cx="1500675" cy="2266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12094" y="3079950"/>
            <a:ext cx="3429002" cy="1714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2"/>
          <p:cNvPicPr preferRelativeResize="0"/>
          <p:nvPr/>
        </p:nvPicPr>
        <p:blipFill rotWithShape="1">
          <a:blip r:embed="rId4">
            <a:alphaModFix/>
          </a:blip>
          <a:srcRect b="0" l="1681" r="1690" t="0"/>
          <a:stretch/>
        </p:blipFill>
        <p:spPr>
          <a:xfrm>
            <a:off x="1590487" y="3124114"/>
            <a:ext cx="2621607" cy="167033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7" name="Google Shape;137;p22"/>
          <p:cNvCxnSpPr/>
          <p:nvPr/>
        </p:nvCxnSpPr>
        <p:spPr>
          <a:xfrm>
            <a:off x="2514600" y="398128"/>
            <a:ext cx="0" cy="2604900"/>
          </a:xfrm>
          <a:prstGeom prst="straightConnector1">
            <a:avLst/>
          </a:prstGeom>
          <a:noFill/>
          <a:ln cap="flat" cmpd="sng" w="12700">
            <a:solidFill>
              <a:srgbClr val="3FAF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8" name="Google Shape;138;p22"/>
          <p:cNvSpPr/>
          <p:nvPr/>
        </p:nvSpPr>
        <p:spPr>
          <a:xfrm>
            <a:off x="317575" y="0"/>
            <a:ext cx="8824200" cy="3200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22"/>
          <p:cNvSpPr txBox="1"/>
          <p:nvPr>
            <p:ph idx="1" type="body"/>
          </p:nvPr>
        </p:nvSpPr>
        <p:spPr>
          <a:xfrm>
            <a:off x="2514599" y="457209"/>
            <a:ext cx="5892000" cy="10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52C31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252C31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252C3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0" name="Google Shape;140;p22"/>
          <p:cNvSpPr txBox="1"/>
          <p:nvPr>
            <p:ph idx="2" type="body"/>
          </p:nvPr>
        </p:nvSpPr>
        <p:spPr>
          <a:xfrm>
            <a:off x="2514599" y="1628103"/>
            <a:ext cx="5888400" cy="7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4EDFF"/>
              </a:buClr>
              <a:buSzPts val="2100"/>
              <a:buFont typeface="Arial"/>
              <a:buNone/>
              <a:defRPr b="0" i="0" sz="2800" u="none" cap="none" strike="noStrike">
                <a:solidFill>
                  <a:srgbClr val="C4ED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-361950" lvl="1" marL="9144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52C31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252C31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252C3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41" name="Google Shape;141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8075" y="679913"/>
            <a:ext cx="728326" cy="728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23913" y="679913"/>
            <a:ext cx="728326" cy="7283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3" name="Google Shape;143;p22"/>
          <p:cNvCxnSpPr/>
          <p:nvPr/>
        </p:nvCxnSpPr>
        <p:spPr>
          <a:xfrm>
            <a:off x="1607738" y="3199613"/>
            <a:ext cx="0" cy="160800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4" name="Google Shape;144;p22"/>
          <p:cNvCxnSpPr/>
          <p:nvPr/>
        </p:nvCxnSpPr>
        <p:spPr>
          <a:xfrm>
            <a:off x="4212094" y="3199613"/>
            <a:ext cx="0" cy="160800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5" name="Google Shape;145;p22"/>
          <p:cNvCxnSpPr/>
          <p:nvPr/>
        </p:nvCxnSpPr>
        <p:spPr>
          <a:xfrm>
            <a:off x="7641094" y="3199613"/>
            <a:ext cx="0" cy="160800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Delián poses  in business casual clothing and smiles for the camera in front of a glass wall with an etched NOAA logo on it. In the background, the words &quot;National Hurricane Center, National Weather Service&quot; are written on the wall above two large monitors showing satellite weather images." id="146" name="Google Shape;146;p22" title="Best-placed NOAA logo"/>
          <p:cNvPicPr preferRelativeResize="0"/>
          <p:nvPr/>
        </p:nvPicPr>
        <p:blipFill rotWithShape="1">
          <a:blip r:embed="rId7">
            <a:alphaModFix/>
          </a:blip>
          <a:srcRect b="5499" l="21050" r="24157" t="3450"/>
          <a:stretch/>
        </p:blipFill>
        <p:spPr>
          <a:xfrm>
            <a:off x="300314" y="3182358"/>
            <a:ext cx="1290168" cy="16078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ero">
  <p:cSld name="BLANK_1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" type="obj">
  <p:cSld name="OBJECT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5"/>
          <p:cNvSpPr txBox="1"/>
          <p:nvPr>
            <p:ph type="title"/>
          </p:nvPr>
        </p:nvSpPr>
        <p:spPr>
          <a:xfrm>
            <a:off x="321037" y="-4"/>
            <a:ext cx="8818500" cy="8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205725" spcFirstLastPara="1" rIns="68575" wrap="square" tIns="685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1400"/>
              <a:buFont typeface="Arial"/>
              <a:buNone/>
              <a:defRPr b="1" i="0" sz="3200" u="none" cap="none" strike="noStrike">
                <a:solidFill>
                  <a:srgbClr val="0099D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sz="1800"/>
            </a:lvl9pPr>
          </a:lstStyle>
          <a:p/>
        </p:txBody>
      </p:sp>
      <p:sp>
        <p:nvSpPr>
          <p:cNvPr id="152" name="Google Shape;152;p25"/>
          <p:cNvSpPr txBox="1"/>
          <p:nvPr>
            <p:ph idx="1" type="body"/>
          </p:nvPr>
        </p:nvSpPr>
        <p:spPr>
          <a:xfrm>
            <a:off x="453675" y="822956"/>
            <a:ext cx="8630700" cy="39249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Autofit/>
          </a:bodyPr>
          <a:lstStyle>
            <a:lvl1pPr indent="-374650" lvl="0" marL="457200">
              <a:spcBef>
                <a:spcPts val="500"/>
              </a:spcBef>
              <a:spcAft>
                <a:spcPts val="0"/>
              </a:spcAft>
              <a:buSzPts val="2300"/>
              <a:buChar char="•"/>
              <a:defRPr/>
            </a:lvl1pPr>
            <a:lvl2pPr indent="-361950" lvl="1" marL="914400">
              <a:spcBef>
                <a:spcPts val="400"/>
              </a:spcBef>
              <a:spcAft>
                <a:spcPts val="0"/>
              </a:spcAft>
              <a:buSzPts val="2100"/>
              <a:buFont typeface="Archivo Narrow"/>
              <a:buChar char="•"/>
              <a:defRPr>
                <a:latin typeface="Archivo Narrow"/>
                <a:ea typeface="Archivo Narrow"/>
                <a:cs typeface="Archivo Narrow"/>
                <a:sym typeface="Archivo Narrow"/>
              </a:defRPr>
            </a:lvl2pPr>
            <a:lvl3pPr indent="-342900" lvl="2" marL="1371600">
              <a:spcBef>
                <a:spcPts val="400"/>
              </a:spcBef>
              <a:spcAft>
                <a:spcPts val="0"/>
              </a:spcAft>
              <a:buSzPts val="1800"/>
              <a:buFont typeface="Archivo Narrow"/>
              <a:buChar char="•"/>
              <a:defRPr>
                <a:latin typeface="Archivo Narrow"/>
                <a:ea typeface="Archivo Narrow"/>
                <a:cs typeface="Archivo Narrow"/>
                <a:sym typeface="Archivo Narrow"/>
              </a:defRPr>
            </a:lvl3pPr>
            <a:lvl4pPr indent="-323850" lvl="3" marL="1828800">
              <a:spcBef>
                <a:spcPts val="300"/>
              </a:spcBef>
              <a:spcAft>
                <a:spcPts val="0"/>
              </a:spcAft>
              <a:buSzPts val="1500"/>
              <a:buFont typeface="Archivo Narrow"/>
              <a:buChar char="•"/>
              <a:defRPr>
                <a:latin typeface="Archivo Narrow"/>
                <a:ea typeface="Archivo Narrow"/>
                <a:cs typeface="Archivo Narrow"/>
                <a:sym typeface="Archivo Narrow"/>
              </a:defRPr>
            </a:lvl4pPr>
            <a:lvl5pPr indent="-317500" lvl="4" marL="2286000">
              <a:spcBef>
                <a:spcPts val="300"/>
              </a:spcBef>
              <a:spcAft>
                <a:spcPts val="0"/>
              </a:spcAft>
              <a:buSzPts val="1400"/>
              <a:buFont typeface="Archivo Narrow"/>
              <a:buChar char="•"/>
              <a:defRPr>
                <a:latin typeface="Archivo Narrow"/>
                <a:ea typeface="Archivo Narrow"/>
                <a:cs typeface="Archivo Narrow"/>
                <a:sym typeface="Archivo Narrow"/>
              </a:defRPr>
            </a:lvl5pPr>
            <a:lvl6pPr indent="-304800" lvl="5" marL="2743200">
              <a:spcBef>
                <a:spcPts val="200"/>
              </a:spcBef>
              <a:spcAft>
                <a:spcPts val="0"/>
              </a:spcAft>
              <a:buSzPts val="1200"/>
              <a:buFont typeface="Archivo Narrow"/>
              <a:buChar char="•"/>
              <a:defRPr>
                <a:latin typeface="Archivo Narrow"/>
                <a:ea typeface="Archivo Narrow"/>
                <a:cs typeface="Archivo Narrow"/>
                <a:sym typeface="Archivo Narrow"/>
              </a:defRPr>
            </a:lvl6pPr>
            <a:lvl7pPr indent="-323850" lvl="6" marL="3200400">
              <a:spcBef>
                <a:spcPts val="300"/>
              </a:spcBef>
              <a:spcAft>
                <a:spcPts val="0"/>
              </a:spcAft>
              <a:buSzPts val="1500"/>
              <a:buFont typeface="Archivo Narrow"/>
              <a:buChar char="•"/>
              <a:defRPr>
                <a:latin typeface="Archivo Narrow"/>
                <a:ea typeface="Archivo Narrow"/>
                <a:cs typeface="Archivo Narrow"/>
                <a:sym typeface="Archivo Narrow"/>
              </a:defRPr>
            </a:lvl7pPr>
            <a:lvl8pPr indent="-323850" lvl="7" marL="3657600">
              <a:spcBef>
                <a:spcPts val="300"/>
              </a:spcBef>
              <a:spcAft>
                <a:spcPts val="0"/>
              </a:spcAft>
              <a:buSzPts val="1500"/>
              <a:buFont typeface="Archivo Narrow"/>
              <a:buChar char="•"/>
              <a:defRPr>
                <a:latin typeface="Archivo Narrow"/>
                <a:ea typeface="Archivo Narrow"/>
                <a:cs typeface="Archivo Narrow"/>
                <a:sym typeface="Archivo Narrow"/>
              </a:defRPr>
            </a:lvl8pPr>
            <a:lvl9pPr indent="-323850" lvl="8" marL="4114800">
              <a:spcBef>
                <a:spcPts val="300"/>
              </a:spcBef>
              <a:spcAft>
                <a:spcPts val="0"/>
              </a:spcAft>
              <a:buSzPts val="1500"/>
              <a:buFont typeface="Archivo Narrow"/>
              <a:buChar char="•"/>
              <a:defRPr>
                <a:latin typeface="Archivo Narrow"/>
                <a:ea typeface="Archivo Narrow"/>
                <a:cs typeface="Archivo Narrow"/>
                <a:sym typeface="Archivo Narro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k Blue 1">
  <p:cSld name="Dk Blue 1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6"/>
          <p:cNvSpPr/>
          <p:nvPr/>
        </p:nvSpPr>
        <p:spPr>
          <a:xfrm>
            <a:off x="317575" y="0"/>
            <a:ext cx="8826600" cy="48372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26"/>
          <p:cNvSpPr txBox="1"/>
          <p:nvPr>
            <p:ph type="title"/>
          </p:nvPr>
        </p:nvSpPr>
        <p:spPr>
          <a:xfrm>
            <a:off x="762000" y="800099"/>
            <a:ext cx="7933800" cy="9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9pPr>
          </a:lstStyle>
          <a:p/>
        </p:txBody>
      </p:sp>
      <p:sp>
        <p:nvSpPr>
          <p:cNvPr id="156" name="Google Shape;156;p26"/>
          <p:cNvSpPr/>
          <p:nvPr/>
        </p:nvSpPr>
        <p:spPr>
          <a:xfrm>
            <a:off x="0" y="4800601"/>
            <a:ext cx="9144000" cy="342900"/>
          </a:xfrm>
          <a:prstGeom prst="rect">
            <a:avLst/>
          </a:prstGeom>
          <a:solidFill>
            <a:srgbClr val="D6F5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7" name="Google Shape;157;p26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75" y="4837200"/>
            <a:ext cx="278916" cy="278916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6"/>
          <p:cNvSpPr txBox="1"/>
          <p:nvPr/>
        </p:nvSpPr>
        <p:spPr>
          <a:xfrm>
            <a:off x="522146" y="4772984"/>
            <a:ext cx="3976800" cy="46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6"/>
          <p:cNvSpPr txBox="1"/>
          <p:nvPr/>
        </p:nvSpPr>
        <p:spPr>
          <a:xfrm>
            <a:off x="1447800" y="4879264"/>
            <a:ext cx="7239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4596"/>
              </a:buClr>
              <a:buSzPts val="800"/>
              <a:buFont typeface="Arial Narrow"/>
              <a:buNone/>
            </a:pPr>
            <a:r>
              <a:rPr b="0" i="0" lang="en" sz="1100" u="none" cap="none" strike="noStrike">
                <a:solidFill>
                  <a:srgbClr val="0B4596"/>
                </a:solidFill>
                <a:latin typeface="Arial Narrow"/>
                <a:ea typeface="Arial Narrow"/>
                <a:cs typeface="Arial Narrow"/>
                <a:sym typeface="Arial Narrow"/>
              </a:rPr>
              <a:t>Department of Commerce  //  National Oceanic and Atmospheric Administration  //  ‹#›</a:t>
            </a:r>
            <a:endParaRPr sz="110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 Column, Tall Pic Right">
  <p:cSld name="1 Column, Tall Pic Right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7"/>
          <p:cNvSpPr txBox="1"/>
          <p:nvPr>
            <p:ph type="title"/>
          </p:nvPr>
        </p:nvSpPr>
        <p:spPr>
          <a:xfrm>
            <a:off x="321037" y="-4"/>
            <a:ext cx="8818500" cy="8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2400"/>
              <a:buFont typeface="Arial"/>
              <a:buNone/>
              <a:defRPr b="1" i="0" sz="3200" u="none" cap="none" strike="noStrike">
                <a:solidFill>
                  <a:srgbClr val="0099D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9pPr>
          </a:lstStyle>
          <a:p/>
        </p:txBody>
      </p:sp>
      <p:sp>
        <p:nvSpPr>
          <p:cNvPr id="162" name="Google Shape;162;p27"/>
          <p:cNvSpPr/>
          <p:nvPr>
            <p:ph idx="2" type="pic"/>
          </p:nvPr>
        </p:nvSpPr>
        <p:spPr>
          <a:xfrm>
            <a:off x="6096000" y="914400"/>
            <a:ext cx="2590800" cy="37149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b="0" i="0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3" name="Google Shape;163;p27"/>
          <p:cNvSpPr txBox="1"/>
          <p:nvPr>
            <p:ph idx="1" type="body"/>
          </p:nvPr>
        </p:nvSpPr>
        <p:spPr>
          <a:xfrm>
            <a:off x="752888" y="914400"/>
            <a:ext cx="5190600" cy="37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6195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 Column, Tall Pic Left">
  <p:cSld name="1 Column, Tall Pic Left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8"/>
          <p:cNvSpPr txBox="1"/>
          <p:nvPr>
            <p:ph type="title"/>
          </p:nvPr>
        </p:nvSpPr>
        <p:spPr>
          <a:xfrm>
            <a:off x="321037" y="-4"/>
            <a:ext cx="8818500" cy="8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2400"/>
              <a:buFont typeface="Arial"/>
              <a:buNone/>
              <a:defRPr b="1" i="0" sz="3200" u="none" cap="none" strike="noStrike">
                <a:solidFill>
                  <a:srgbClr val="0099D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9pPr>
          </a:lstStyle>
          <a:p/>
        </p:txBody>
      </p:sp>
      <p:sp>
        <p:nvSpPr>
          <p:cNvPr id="166" name="Google Shape;166;p28"/>
          <p:cNvSpPr/>
          <p:nvPr>
            <p:ph idx="2" type="pic"/>
          </p:nvPr>
        </p:nvSpPr>
        <p:spPr>
          <a:xfrm>
            <a:off x="762000" y="914400"/>
            <a:ext cx="2590800" cy="37149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b="0" i="0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7" name="Google Shape;167;p28"/>
          <p:cNvSpPr txBox="1"/>
          <p:nvPr>
            <p:ph idx="1" type="body"/>
          </p:nvPr>
        </p:nvSpPr>
        <p:spPr>
          <a:xfrm>
            <a:off x="3505200" y="914400"/>
            <a:ext cx="5190600" cy="37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6195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 Column, Wide Pic Top">
  <p:cSld name="1 Column, Wide Pic Top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9"/>
          <p:cNvSpPr/>
          <p:nvPr>
            <p:ph idx="2" type="pic"/>
          </p:nvPr>
        </p:nvSpPr>
        <p:spPr>
          <a:xfrm>
            <a:off x="762000" y="914400"/>
            <a:ext cx="7921800" cy="1314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b="0" i="0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0" name="Google Shape;170;p29"/>
          <p:cNvSpPr txBox="1"/>
          <p:nvPr>
            <p:ph idx="1" type="body"/>
          </p:nvPr>
        </p:nvSpPr>
        <p:spPr>
          <a:xfrm>
            <a:off x="752888" y="2343150"/>
            <a:ext cx="7933800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6195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1" name="Google Shape;171;p29"/>
          <p:cNvSpPr txBox="1"/>
          <p:nvPr>
            <p:ph type="title"/>
          </p:nvPr>
        </p:nvSpPr>
        <p:spPr>
          <a:xfrm>
            <a:off x="321037" y="-4"/>
            <a:ext cx="8818500" cy="8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2400"/>
              <a:buFont typeface="Arial"/>
              <a:buNone/>
              <a:defRPr b="1" i="0" sz="3200" u="none" cap="none" strike="noStrike">
                <a:solidFill>
                  <a:srgbClr val="0099D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 Column, Wide Pic Bottom">
  <p:cSld name="1 Column, Wide Pic Bottom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0"/>
          <p:cNvSpPr/>
          <p:nvPr>
            <p:ph idx="2" type="pic"/>
          </p:nvPr>
        </p:nvSpPr>
        <p:spPr>
          <a:xfrm>
            <a:off x="762000" y="3314700"/>
            <a:ext cx="7921800" cy="1314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b="0" i="0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4" name="Google Shape;174;p30"/>
          <p:cNvSpPr txBox="1"/>
          <p:nvPr>
            <p:ph idx="1" type="body"/>
          </p:nvPr>
        </p:nvSpPr>
        <p:spPr>
          <a:xfrm>
            <a:off x="752888" y="914400"/>
            <a:ext cx="7933800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6195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type="title"/>
          </p:nvPr>
        </p:nvSpPr>
        <p:spPr>
          <a:xfrm>
            <a:off x="321037" y="-4"/>
            <a:ext cx="8818500" cy="8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2400"/>
              <a:buFont typeface="Arial"/>
              <a:buNone/>
              <a:defRPr b="1" i="0" sz="3200" u="none" cap="none" strike="noStrike">
                <a:solidFill>
                  <a:srgbClr val="0099D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Column">
  <p:cSld name="2 Column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1"/>
          <p:cNvSpPr txBox="1"/>
          <p:nvPr>
            <p:ph type="title"/>
          </p:nvPr>
        </p:nvSpPr>
        <p:spPr>
          <a:xfrm>
            <a:off x="321037" y="-4"/>
            <a:ext cx="8818500" cy="8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2400"/>
              <a:buFont typeface="Arial"/>
              <a:buNone/>
              <a:defRPr b="1" i="0" sz="3200" u="none" cap="none" strike="noStrike">
                <a:solidFill>
                  <a:srgbClr val="0099D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9pPr>
          </a:lstStyle>
          <a:p/>
        </p:txBody>
      </p:sp>
      <p:sp>
        <p:nvSpPr>
          <p:cNvPr id="178" name="Google Shape;178;p31"/>
          <p:cNvSpPr txBox="1"/>
          <p:nvPr>
            <p:ph idx="1" type="body"/>
          </p:nvPr>
        </p:nvSpPr>
        <p:spPr>
          <a:xfrm>
            <a:off x="762000" y="914400"/>
            <a:ext cx="3742800" cy="37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6195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9" name="Google Shape;179;p31"/>
          <p:cNvSpPr txBox="1"/>
          <p:nvPr>
            <p:ph idx="2" type="body"/>
          </p:nvPr>
        </p:nvSpPr>
        <p:spPr>
          <a:xfrm>
            <a:off x="4953000" y="914400"/>
            <a:ext cx="3742800" cy="37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6195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Column, 2 Pic">
  <p:cSld name="2 Column, 2 Pic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2"/>
          <p:cNvSpPr txBox="1"/>
          <p:nvPr>
            <p:ph type="title"/>
          </p:nvPr>
        </p:nvSpPr>
        <p:spPr>
          <a:xfrm>
            <a:off x="321037" y="-4"/>
            <a:ext cx="8818500" cy="8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2400"/>
              <a:buFont typeface="Arial"/>
              <a:buNone/>
              <a:defRPr b="1" i="0" sz="3200" u="none" cap="none" strike="noStrike">
                <a:solidFill>
                  <a:srgbClr val="0099D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9pPr>
          </a:lstStyle>
          <a:p/>
        </p:txBody>
      </p:sp>
      <p:sp>
        <p:nvSpPr>
          <p:cNvPr id="182" name="Google Shape;182;p32"/>
          <p:cNvSpPr/>
          <p:nvPr>
            <p:ph idx="2" type="pic"/>
          </p:nvPr>
        </p:nvSpPr>
        <p:spPr>
          <a:xfrm>
            <a:off x="762001" y="914400"/>
            <a:ext cx="3733800" cy="120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b="0" i="0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3" name="Google Shape;183;p32"/>
          <p:cNvSpPr/>
          <p:nvPr>
            <p:ph idx="3" type="pic"/>
          </p:nvPr>
        </p:nvSpPr>
        <p:spPr>
          <a:xfrm>
            <a:off x="4953000" y="914400"/>
            <a:ext cx="3733800" cy="120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b="0" i="0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4" name="Google Shape;184;p32"/>
          <p:cNvSpPr txBox="1"/>
          <p:nvPr>
            <p:ph idx="1" type="body"/>
          </p:nvPr>
        </p:nvSpPr>
        <p:spPr>
          <a:xfrm>
            <a:off x="752888" y="2286000"/>
            <a:ext cx="3742800" cy="23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6195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5" name="Google Shape;185;p32"/>
          <p:cNvSpPr txBox="1"/>
          <p:nvPr>
            <p:ph idx="4" type="body"/>
          </p:nvPr>
        </p:nvSpPr>
        <p:spPr>
          <a:xfrm>
            <a:off x="4953000" y="2286000"/>
            <a:ext cx="3742800" cy="23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6195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Column">
  <p:cSld name="3 Column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3"/>
          <p:cNvSpPr txBox="1"/>
          <p:nvPr>
            <p:ph type="title"/>
          </p:nvPr>
        </p:nvSpPr>
        <p:spPr>
          <a:xfrm>
            <a:off x="321037" y="-4"/>
            <a:ext cx="8818500" cy="8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2400"/>
              <a:buFont typeface="Arial"/>
              <a:buNone/>
              <a:defRPr b="1" i="0" sz="3200" u="none" cap="none" strike="noStrike">
                <a:solidFill>
                  <a:srgbClr val="0099D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9pPr>
          </a:lstStyle>
          <a:p/>
        </p:txBody>
      </p:sp>
      <p:sp>
        <p:nvSpPr>
          <p:cNvPr id="188" name="Google Shape;188;p33"/>
          <p:cNvSpPr txBox="1"/>
          <p:nvPr>
            <p:ph idx="1" type="body"/>
          </p:nvPr>
        </p:nvSpPr>
        <p:spPr>
          <a:xfrm>
            <a:off x="752888" y="914400"/>
            <a:ext cx="2447400" cy="37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6195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9" name="Google Shape;189;p33"/>
          <p:cNvSpPr txBox="1"/>
          <p:nvPr>
            <p:ph idx="2" type="body"/>
          </p:nvPr>
        </p:nvSpPr>
        <p:spPr>
          <a:xfrm>
            <a:off x="6248400" y="914400"/>
            <a:ext cx="2447400" cy="37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6195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0" name="Google Shape;190;p33"/>
          <p:cNvSpPr txBox="1"/>
          <p:nvPr>
            <p:ph idx="3" type="body"/>
          </p:nvPr>
        </p:nvSpPr>
        <p:spPr>
          <a:xfrm>
            <a:off x="3500644" y="914400"/>
            <a:ext cx="2447400" cy="37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6195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Column, 3 Pic">
  <p:cSld name="3 Column, 3 Pic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4"/>
          <p:cNvSpPr txBox="1"/>
          <p:nvPr>
            <p:ph type="title"/>
          </p:nvPr>
        </p:nvSpPr>
        <p:spPr>
          <a:xfrm>
            <a:off x="321037" y="-4"/>
            <a:ext cx="8818500" cy="8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2400"/>
              <a:buFont typeface="Arial"/>
              <a:buNone/>
              <a:defRPr b="1" i="0" sz="3200" u="none" cap="none" strike="noStrike">
                <a:solidFill>
                  <a:srgbClr val="0099D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9pPr>
          </a:lstStyle>
          <a:p/>
        </p:txBody>
      </p:sp>
      <p:sp>
        <p:nvSpPr>
          <p:cNvPr id="193" name="Google Shape;193;p34"/>
          <p:cNvSpPr/>
          <p:nvPr>
            <p:ph idx="2" type="pic"/>
          </p:nvPr>
        </p:nvSpPr>
        <p:spPr>
          <a:xfrm>
            <a:off x="762000" y="914400"/>
            <a:ext cx="2435400" cy="120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b="0" i="0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4" name="Google Shape;194;p34"/>
          <p:cNvSpPr/>
          <p:nvPr>
            <p:ph idx="3" type="pic"/>
          </p:nvPr>
        </p:nvSpPr>
        <p:spPr>
          <a:xfrm>
            <a:off x="3508162" y="914400"/>
            <a:ext cx="2435400" cy="120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b="0" i="0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5" name="Google Shape;195;p34"/>
          <p:cNvSpPr/>
          <p:nvPr>
            <p:ph idx="4" type="pic"/>
          </p:nvPr>
        </p:nvSpPr>
        <p:spPr>
          <a:xfrm>
            <a:off x="6251362" y="914400"/>
            <a:ext cx="2435400" cy="120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b="0" i="0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752888" y="2286000"/>
            <a:ext cx="2447400" cy="23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6195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7" name="Google Shape;197;p34"/>
          <p:cNvSpPr txBox="1"/>
          <p:nvPr>
            <p:ph idx="5" type="body"/>
          </p:nvPr>
        </p:nvSpPr>
        <p:spPr>
          <a:xfrm>
            <a:off x="6248400" y="2286000"/>
            <a:ext cx="2447400" cy="23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6195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8" name="Google Shape;198;p34"/>
          <p:cNvSpPr txBox="1"/>
          <p:nvPr>
            <p:ph idx="6" type="body"/>
          </p:nvPr>
        </p:nvSpPr>
        <p:spPr>
          <a:xfrm>
            <a:off x="3500644" y="2286000"/>
            <a:ext cx="2447400" cy="23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6195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 Lg Pic">
  <p:cSld name="1 Lg Pic"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5"/>
          <p:cNvSpPr txBox="1"/>
          <p:nvPr>
            <p:ph type="title"/>
          </p:nvPr>
        </p:nvSpPr>
        <p:spPr>
          <a:xfrm>
            <a:off x="321037" y="-4"/>
            <a:ext cx="8818500" cy="8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2400"/>
              <a:buFont typeface="Arial"/>
              <a:buNone/>
              <a:defRPr b="1" i="0" sz="3200" u="none" cap="none" strike="noStrike">
                <a:solidFill>
                  <a:srgbClr val="0099D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9pPr>
          </a:lstStyle>
          <a:p/>
        </p:txBody>
      </p:sp>
      <p:sp>
        <p:nvSpPr>
          <p:cNvPr id="201" name="Google Shape;201;p35"/>
          <p:cNvSpPr/>
          <p:nvPr>
            <p:ph idx="2" type="pic"/>
          </p:nvPr>
        </p:nvSpPr>
        <p:spPr>
          <a:xfrm>
            <a:off x="762000" y="914400"/>
            <a:ext cx="7924800" cy="37149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b="0" i="0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6"/>
          <p:cNvSpPr txBox="1"/>
          <p:nvPr>
            <p:ph type="ctrTitle"/>
          </p:nvPr>
        </p:nvSpPr>
        <p:spPr>
          <a:xfrm>
            <a:off x="685800" y="1597845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9pPr>
          </a:lstStyle>
          <a:p/>
        </p:txBody>
      </p:sp>
      <p:sp>
        <p:nvSpPr>
          <p:cNvPr id="204" name="Google Shape;204;p36"/>
          <p:cNvSpPr txBox="1"/>
          <p:nvPr>
            <p:ph idx="1" type="subTitle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marR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1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7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00"/>
            </a:lvl9pPr>
          </a:lstStyle>
          <a:p/>
        </p:txBody>
      </p:sp>
      <p:sp>
        <p:nvSpPr>
          <p:cNvPr id="207" name="Google Shape;207;p37"/>
          <p:cNvSpPr txBox="1"/>
          <p:nvPr>
            <p:ph idx="1" type="body"/>
          </p:nvPr>
        </p:nvSpPr>
        <p:spPr>
          <a:xfrm>
            <a:off x="457200" y="1200157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6195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8" name="Google Shape;208;p37"/>
          <p:cNvSpPr txBox="1"/>
          <p:nvPr>
            <p:ph idx="2" type="body"/>
          </p:nvPr>
        </p:nvSpPr>
        <p:spPr>
          <a:xfrm>
            <a:off x="4648200" y="1200157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6195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8"/>
          <p:cNvSpPr txBox="1"/>
          <p:nvPr>
            <p:ph type="title"/>
          </p:nvPr>
        </p:nvSpPr>
        <p:spPr>
          <a:xfrm>
            <a:off x="710550" y="205969"/>
            <a:ext cx="79761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1" name="Google Shape;211;p38"/>
          <p:cNvSpPr txBox="1"/>
          <p:nvPr>
            <p:ph idx="1" type="body"/>
          </p:nvPr>
        </p:nvSpPr>
        <p:spPr>
          <a:xfrm>
            <a:off x="710550" y="971550"/>
            <a:ext cx="8065200" cy="37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 point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9"/>
          <p:cNvSpPr txBox="1"/>
          <p:nvPr>
            <p:ph type="title"/>
          </p:nvPr>
        </p:nvSpPr>
        <p:spPr>
          <a:xfrm>
            <a:off x="490250" y="450151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4" name="Google Shape;214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0"/>
          <p:cNvSpPr txBox="1"/>
          <p:nvPr>
            <p:ph type="title"/>
          </p:nvPr>
        </p:nvSpPr>
        <p:spPr>
          <a:xfrm>
            <a:off x="0" y="0"/>
            <a:ext cx="9144000" cy="582900"/>
          </a:xfrm>
          <a:prstGeom prst="rect">
            <a:avLst/>
          </a:prstGeom>
          <a:solidFill>
            <a:srgbClr val="6B84B4"/>
          </a:solidFill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Condensed"/>
              <a:buNone/>
              <a:defRPr b="1" i="0" sz="2800" u="none" cap="none" strike="noStrik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7" name="Google Shape;217;p4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8" name="Google Shape;218;p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1"/>
          <p:cNvSpPr txBox="1"/>
          <p:nvPr>
            <p:ph idx="1" type="body"/>
          </p:nvPr>
        </p:nvSpPr>
        <p:spPr>
          <a:xfrm>
            <a:off x="457200" y="1151335"/>
            <a:ext cx="40401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i="0" sz="1800" u="none" cap="none" strike="noStrike">
                <a:solidFill>
                  <a:schemeClr val="dk1"/>
                </a:solidFill>
              </a:defRPr>
            </a:lvl1pPr>
            <a:lvl2pPr indent="-228600" lvl="1" marL="9144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i="0" sz="1500" u="none" cap="none" strike="noStrike">
                <a:solidFill>
                  <a:schemeClr val="dk1"/>
                </a:solidFill>
              </a:defRPr>
            </a:lvl2pPr>
            <a:lvl3pPr indent="-228600" lvl="2" marL="13716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i="0" sz="1400" u="none" cap="none" strike="noStrike">
                <a:solidFill>
                  <a:schemeClr val="dk1"/>
                </a:solidFill>
              </a:defRPr>
            </a:lvl3pPr>
            <a:lvl4pPr indent="-228600" lvl="3" marL="1828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i="0" sz="1200" u="none" cap="none" strike="noStrike">
                <a:solidFill>
                  <a:schemeClr val="dk1"/>
                </a:solidFill>
              </a:defRPr>
            </a:lvl4pPr>
            <a:lvl5pPr indent="-228600" lvl="4" marL="22860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i="0" sz="1200" u="none" cap="none" strike="noStrike">
                <a:solidFill>
                  <a:schemeClr val="dk1"/>
                </a:solidFill>
              </a:defRPr>
            </a:lvl5pPr>
            <a:lvl6pPr indent="-228600" lvl="5" marL="27432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1" name="Google Shape;221;p41"/>
          <p:cNvSpPr txBox="1"/>
          <p:nvPr>
            <p:ph idx="2" type="body"/>
          </p:nvPr>
        </p:nvSpPr>
        <p:spPr>
          <a:xfrm>
            <a:off x="457200" y="1631156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2900" lvl="0" marL="4572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i="0" sz="1800" u="none" cap="none" strike="noStrike">
                <a:solidFill>
                  <a:schemeClr val="dk1"/>
                </a:solidFill>
              </a:defRPr>
            </a:lvl1pPr>
            <a:lvl2pPr indent="-323850" lvl="1" marL="9144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 i="0" sz="1500" u="none" cap="none" strike="noStrike">
                <a:solidFill>
                  <a:schemeClr val="dk1"/>
                </a:solidFill>
              </a:defRPr>
            </a:lvl2pPr>
            <a:lvl3pPr indent="-317500" lvl="2" marL="13716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i="0" sz="1400" u="none" cap="none" strike="noStrike">
                <a:solidFill>
                  <a:schemeClr val="dk1"/>
                </a:solidFill>
              </a:defRPr>
            </a:lvl3pPr>
            <a:lvl4pPr indent="-304800" lvl="3" marL="1828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i="0" sz="1200" u="none" cap="none" strike="noStrike">
                <a:solidFill>
                  <a:schemeClr val="dk1"/>
                </a:solidFill>
              </a:defRPr>
            </a:lvl4pPr>
            <a:lvl5pPr indent="-304800" lvl="4" marL="22860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»"/>
              <a:defRPr i="0" sz="1200" u="none" cap="none" strike="noStrike">
                <a:solidFill>
                  <a:schemeClr val="dk1"/>
                </a:solidFill>
              </a:defRPr>
            </a:lvl5pPr>
            <a:lvl6pPr indent="-304800" lvl="5" marL="27432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04800" lvl="6" marL="32004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04800" lvl="7" marL="36576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04800" lvl="8" marL="4114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2" name="Google Shape;222;p41"/>
          <p:cNvSpPr txBox="1"/>
          <p:nvPr>
            <p:ph idx="3" type="body"/>
          </p:nvPr>
        </p:nvSpPr>
        <p:spPr>
          <a:xfrm>
            <a:off x="4645025" y="1151335"/>
            <a:ext cx="40419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i="0" sz="1800" u="none" cap="none" strike="noStrike">
                <a:solidFill>
                  <a:schemeClr val="dk1"/>
                </a:solidFill>
              </a:defRPr>
            </a:lvl1pPr>
            <a:lvl2pPr indent="-228600" lvl="1" marL="9144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i="0" sz="1500" u="none" cap="none" strike="noStrike">
                <a:solidFill>
                  <a:schemeClr val="dk1"/>
                </a:solidFill>
              </a:defRPr>
            </a:lvl2pPr>
            <a:lvl3pPr indent="-228600" lvl="2" marL="13716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i="0" sz="1400" u="none" cap="none" strike="noStrike">
                <a:solidFill>
                  <a:schemeClr val="dk1"/>
                </a:solidFill>
              </a:defRPr>
            </a:lvl3pPr>
            <a:lvl4pPr indent="-228600" lvl="3" marL="1828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i="0" sz="1200" u="none" cap="none" strike="noStrike">
                <a:solidFill>
                  <a:schemeClr val="dk1"/>
                </a:solidFill>
              </a:defRPr>
            </a:lvl4pPr>
            <a:lvl5pPr indent="-228600" lvl="4" marL="22860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i="0" sz="1200" u="none" cap="none" strike="noStrike">
                <a:solidFill>
                  <a:schemeClr val="dk1"/>
                </a:solidFill>
              </a:defRPr>
            </a:lvl5pPr>
            <a:lvl6pPr indent="-228600" lvl="5" marL="27432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3" name="Google Shape;223;p41"/>
          <p:cNvSpPr txBox="1"/>
          <p:nvPr>
            <p:ph idx="4" type="body"/>
          </p:nvPr>
        </p:nvSpPr>
        <p:spPr>
          <a:xfrm>
            <a:off x="4645025" y="1631156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2900" lvl="0" marL="4572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i="0" sz="1800" u="none" cap="none" strike="noStrike">
                <a:solidFill>
                  <a:schemeClr val="dk1"/>
                </a:solidFill>
              </a:defRPr>
            </a:lvl1pPr>
            <a:lvl2pPr indent="-323850" lvl="1" marL="9144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 i="0" sz="1500" u="none" cap="none" strike="noStrike">
                <a:solidFill>
                  <a:schemeClr val="dk1"/>
                </a:solidFill>
              </a:defRPr>
            </a:lvl2pPr>
            <a:lvl3pPr indent="-317500" lvl="2" marL="13716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i="0" sz="1400" u="none" cap="none" strike="noStrike">
                <a:solidFill>
                  <a:schemeClr val="dk1"/>
                </a:solidFill>
              </a:defRPr>
            </a:lvl3pPr>
            <a:lvl4pPr indent="-304800" lvl="3" marL="1828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i="0" sz="1200" u="none" cap="none" strike="noStrike">
                <a:solidFill>
                  <a:schemeClr val="dk1"/>
                </a:solidFill>
              </a:defRPr>
            </a:lvl4pPr>
            <a:lvl5pPr indent="-304800" lvl="4" marL="22860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»"/>
              <a:defRPr i="0" sz="1200" u="none" cap="none" strike="noStrike">
                <a:solidFill>
                  <a:schemeClr val="dk1"/>
                </a:solidFill>
              </a:defRPr>
            </a:lvl5pPr>
            <a:lvl6pPr indent="-304800" lvl="5" marL="27432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04800" lvl="6" marL="32004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04800" lvl="7" marL="36576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04800" lvl="8" marL="4114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4" name="Google Shape;224;p41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5" name="Google Shape;225;p41"/>
          <p:cNvSpPr txBox="1"/>
          <p:nvPr>
            <p:ph type="title"/>
          </p:nvPr>
        </p:nvSpPr>
        <p:spPr>
          <a:xfrm>
            <a:off x="321037" y="-4"/>
            <a:ext cx="8818500" cy="8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205725" spcFirstLastPara="1" rIns="68575" wrap="square" tIns="685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1400"/>
              <a:buFont typeface="Arial"/>
              <a:buNone/>
              <a:defRPr b="1" i="0" sz="3200" u="none" cap="none" strike="noStrike">
                <a:solidFill>
                  <a:srgbClr val="0099D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1">
  <p:cSld name="OBJECT_1">
    <p:bg>
      <p:bgPr>
        <a:gradFill>
          <a:gsLst>
            <a:gs pos="0">
              <a:srgbClr val="1077D2"/>
            </a:gs>
            <a:gs pos="100000">
              <a:srgbClr val="093153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2"/>
          <p:cNvSpPr txBox="1"/>
          <p:nvPr>
            <p:ph type="title"/>
          </p:nvPr>
        </p:nvSpPr>
        <p:spPr>
          <a:xfrm>
            <a:off x="-4537" y="0"/>
            <a:ext cx="9144000" cy="8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205725" spcFirstLastPara="1" rIns="68575" wrap="square" tIns="68575">
            <a:noAutofit/>
          </a:bodyPr>
          <a:lstStyle>
            <a:lvl1pPr indent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FE2F3"/>
              </a:buClr>
              <a:buSzPts val="3900"/>
              <a:buFont typeface="Trebuchet MS"/>
              <a:buNone/>
              <a:defRPr sz="3900">
                <a:solidFill>
                  <a:srgbClr val="CFE2F3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Font typeface="Archivo"/>
              <a:buNone/>
              <a:defRPr sz="1800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Font typeface="Archivo"/>
              <a:buNone/>
              <a:defRPr sz="1800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Font typeface="Archivo"/>
              <a:buNone/>
              <a:defRPr sz="1800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Font typeface="Archivo"/>
              <a:buNone/>
              <a:defRPr sz="1800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Font typeface="Archivo"/>
              <a:buNone/>
              <a:defRPr sz="1800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Font typeface="Archivo"/>
              <a:buNone/>
              <a:defRPr sz="1800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Font typeface="Archivo"/>
              <a:buNone/>
              <a:defRPr sz="1800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Font typeface="Archivo"/>
              <a:buNone/>
              <a:defRPr sz="1800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/>
        </p:txBody>
      </p:sp>
      <p:sp>
        <p:nvSpPr>
          <p:cNvPr id="228" name="Google Shape;228;p42"/>
          <p:cNvSpPr txBox="1"/>
          <p:nvPr>
            <p:ph idx="1" type="body"/>
          </p:nvPr>
        </p:nvSpPr>
        <p:spPr>
          <a:xfrm>
            <a:off x="39506" y="807975"/>
            <a:ext cx="7158300" cy="4160100"/>
          </a:xfrm>
          <a:prstGeom prst="rect">
            <a:avLst/>
          </a:prstGeom>
        </p:spPr>
        <p:txBody>
          <a:bodyPr anchorCtr="0" anchor="t" bIns="68575" lIns="274325" spcFirstLastPara="1" rIns="68575" wrap="square" tIns="68575">
            <a:noAutofit/>
          </a:bodyPr>
          <a:lstStyle>
            <a:lvl1pPr indent="-374650" lvl="0" marL="457200"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chivo"/>
              <a:buChar char="•"/>
              <a:defRPr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indent="-361950" lvl="1" marL="91440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Archivo"/>
              <a:buChar char="•"/>
              <a:defRPr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indent="-342900" lvl="2" marL="137160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chivo"/>
              <a:buChar char="•"/>
              <a:defRPr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indent="-323850" lvl="3" marL="1828800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chivo"/>
              <a:buChar char="•"/>
              <a:defRPr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indent="-317500" lvl="4" marL="2286000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chivo"/>
              <a:buChar char="•"/>
              <a:defRPr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indent="-304800" lvl="5" marL="2743200"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chivo"/>
              <a:buChar char="•"/>
              <a:defRPr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indent="-323850" lvl="6" marL="3200400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chivo"/>
              <a:buChar char="•"/>
              <a:defRPr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indent="-323850" lvl="7" marL="3657600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chivo"/>
              <a:buChar char="•"/>
              <a:defRPr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indent="-323850" lvl="8" marL="4114800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chivo"/>
              <a:buChar char="•"/>
              <a:defRPr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/>
        </p:txBody>
      </p:sp>
      <p:pic>
        <p:nvPicPr>
          <p:cNvPr id="229" name="Google Shape;229;p42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209" y="4982980"/>
            <a:ext cx="128522" cy="1285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>
  <p:cSld name="1_Title Only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100">
                <a:solidFill>
                  <a:schemeClr val="accent1"/>
                </a:solidFill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100">
                <a:solidFill>
                  <a:schemeClr val="accent1"/>
                </a:solidFill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100">
                <a:solidFill>
                  <a:schemeClr val="accent1"/>
                </a:solidFill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100">
                <a:solidFill>
                  <a:schemeClr val="accent1"/>
                </a:solidFill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100">
                <a:solidFill>
                  <a:schemeClr val="accent1"/>
                </a:solidFill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100">
                <a:solidFill>
                  <a:schemeClr val="accent1"/>
                </a:solidFill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100">
                <a:solidFill>
                  <a:schemeClr val="accent1"/>
                </a:solidFill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100">
                <a:solidFill>
                  <a:schemeClr val="accent1"/>
                </a:solidFill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100"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2" name="Google Shape;232;p4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 1">
  <p:cSld name="Two Content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4"/>
          <p:cNvSpPr txBox="1"/>
          <p:nvPr>
            <p:ph idx="1" type="body"/>
          </p:nvPr>
        </p:nvSpPr>
        <p:spPr>
          <a:xfrm>
            <a:off x="324000" y="1021404"/>
            <a:ext cx="4104000" cy="356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619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1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08DE0"/>
              </a:buClr>
              <a:buSzPts val="1800"/>
              <a:buChar char="•"/>
              <a:defRPr/>
            </a:lvl2pPr>
            <a:lvl3pPr indent="-32385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35" name="Google Shape;235;p44"/>
          <p:cNvSpPr txBox="1"/>
          <p:nvPr>
            <p:ph idx="2" type="body"/>
          </p:nvPr>
        </p:nvSpPr>
        <p:spPr>
          <a:xfrm>
            <a:off x="4629149" y="1021405"/>
            <a:ext cx="4199700" cy="356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619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1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08DE0"/>
              </a:buClr>
              <a:buSzPts val="1800"/>
              <a:buChar char="•"/>
              <a:defRPr/>
            </a:lvl2pPr>
            <a:lvl3pPr indent="-32385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/>
        </p:txBody>
      </p:sp>
      <p:sp>
        <p:nvSpPr>
          <p:cNvPr id="236" name="Google Shape;236;p44"/>
          <p:cNvSpPr txBox="1"/>
          <p:nvPr>
            <p:ph idx="12" type="sldNum"/>
          </p:nvPr>
        </p:nvSpPr>
        <p:spPr>
          <a:xfrm>
            <a:off x="8743950" y="4819500"/>
            <a:ext cx="313500" cy="2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7" name="Google Shape;237;p44"/>
          <p:cNvSpPr txBox="1"/>
          <p:nvPr>
            <p:ph type="title"/>
          </p:nvPr>
        </p:nvSpPr>
        <p:spPr>
          <a:xfrm>
            <a:off x="316806" y="321037"/>
            <a:ext cx="8510400" cy="44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Franklin Gothic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38" name="Google Shape;238;p44"/>
          <p:cNvSpPr/>
          <p:nvPr/>
        </p:nvSpPr>
        <p:spPr>
          <a:xfrm>
            <a:off x="316805" y="834259"/>
            <a:ext cx="2194500" cy="2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9" name="Google Shape;239;p4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8388" y="4801444"/>
            <a:ext cx="274319" cy="2743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k Blue 2">
  <p:cSld name="Dk Blue_1"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1" name="Google Shape;241;p45"/>
          <p:cNvCxnSpPr/>
          <p:nvPr/>
        </p:nvCxnSpPr>
        <p:spPr>
          <a:xfrm>
            <a:off x="2514600" y="398128"/>
            <a:ext cx="0" cy="2604900"/>
          </a:xfrm>
          <a:prstGeom prst="straightConnector1">
            <a:avLst/>
          </a:prstGeom>
          <a:noFill/>
          <a:ln cap="flat" cmpd="sng" w="12700">
            <a:solidFill>
              <a:srgbClr val="3FAF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42" name="Google Shape;242;p45"/>
          <p:cNvSpPr/>
          <p:nvPr/>
        </p:nvSpPr>
        <p:spPr>
          <a:xfrm>
            <a:off x="317575" y="0"/>
            <a:ext cx="8824200" cy="3200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45"/>
          <p:cNvSpPr txBox="1"/>
          <p:nvPr>
            <p:ph idx="1" type="body"/>
          </p:nvPr>
        </p:nvSpPr>
        <p:spPr>
          <a:xfrm>
            <a:off x="2514599" y="457209"/>
            <a:ext cx="5892000" cy="10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52C31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252C31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252C3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4" name="Google Shape;244;p45"/>
          <p:cNvSpPr txBox="1"/>
          <p:nvPr>
            <p:ph idx="2" type="body"/>
          </p:nvPr>
        </p:nvSpPr>
        <p:spPr>
          <a:xfrm>
            <a:off x="2514599" y="1628103"/>
            <a:ext cx="5888400" cy="7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4EDFF"/>
              </a:buClr>
              <a:buSzPts val="2100"/>
              <a:buFont typeface="Arial"/>
              <a:buNone/>
              <a:defRPr b="0" i="0" sz="2800" u="none" cap="none" strike="noStrike">
                <a:solidFill>
                  <a:srgbClr val="C4ED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-361950" lvl="1" marL="9144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52C31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252C31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252C3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5" name="Google Shape;245;p45"/>
          <p:cNvSpPr txBox="1"/>
          <p:nvPr>
            <p:ph idx="3" type="body"/>
          </p:nvPr>
        </p:nvSpPr>
        <p:spPr>
          <a:xfrm>
            <a:off x="2514600" y="2483428"/>
            <a:ext cx="6096000" cy="519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C4EDFF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C4ED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indent="-361950" lvl="1" marL="9144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52C31"/>
              </a:buClr>
              <a:buSzPts val="2100"/>
              <a:buFont typeface="Arial"/>
              <a:buChar char="•"/>
              <a:defRPr b="0" i="0" sz="2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252C31"/>
              </a:buClr>
              <a:buSzPts val="1800"/>
              <a:buFont typeface="Arial"/>
              <a:buChar char="•"/>
              <a:defRPr b="0" i="0" sz="24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52C31"/>
              </a:buClr>
              <a:buSzPts val="1400"/>
              <a:buFont typeface="Arial"/>
              <a:buChar char="•"/>
              <a:defRPr b="0" i="0" sz="1800" u="none" cap="none" strike="noStrike">
                <a:solidFill>
                  <a:srgbClr val="252C3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252C31"/>
              </a:buClr>
              <a:buSzPts val="1200"/>
              <a:buFont typeface="Arial"/>
              <a:buChar char="•"/>
              <a:defRPr b="0" i="0" sz="1600" u="none" cap="none" strike="noStrike">
                <a:solidFill>
                  <a:srgbClr val="252C3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246" name="Google Shape;246;p4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18075" y="679913"/>
            <a:ext cx="728326" cy="728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3913" y="679913"/>
            <a:ext cx="728326" cy="7283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8" name="Google Shape;248;p45"/>
          <p:cNvCxnSpPr/>
          <p:nvPr/>
        </p:nvCxnSpPr>
        <p:spPr>
          <a:xfrm>
            <a:off x="1607738" y="3199613"/>
            <a:ext cx="0" cy="160800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9" name="Google Shape;249;p45"/>
          <p:cNvCxnSpPr/>
          <p:nvPr/>
        </p:nvCxnSpPr>
        <p:spPr>
          <a:xfrm>
            <a:off x="4212094" y="3199613"/>
            <a:ext cx="0" cy="160800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0" name="Google Shape;250;p45"/>
          <p:cNvCxnSpPr/>
          <p:nvPr/>
        </p:nvCxnSpPr>
        <p:spPr>
          <a:xfrm>
            <a:off x="7641094" y="3199613"/>
            <a:ext cx="0" cy="160800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51" name="Google Shape;251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90609" y="3200401"/>
            <a:ext cx="4287630" cy="160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45218" y="3200400"/>
            <a:ext cx="2198784" cy="160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7569" y="3199612"/>
            <a:ext cx="2172753" cy="1607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37569" y="3200400"/>
            <a:ext cx="2143800" cy="160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(top title)">
  <p:cSld name="BLANK_1_1"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6"/>
          <p:cNvSpPr txBox="1"/>
          <p:nvPr>
            <p:ph idx="12" type="sldNum"/>
          </p:nvPr>
        </p:nvSpPr>
        <p:spPr>
          <a:xfrm>
            <a:off x="8664850" y="4806325"/>
            <a:ext cx="3564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7" name="Google Shape;257;p46"/>
          <p:cNvSpPr txBox="1"/>
          <p:nvPr>
            <p:ph type="title"/>
          </p:nvPr>
        </p:nvSpPr>
        <p:spPr>
          <a:xfrm>
            <a:off x="325275" y="0"/>
            <a:ext cx="8339700" cy="786000"/>
          </a:xfrm>
          <a:prstGeom prst="rect">
            <a:avLst/>
          </a:prstGeom>
        </p:spPr>
        <p:txBody>
          <a:bodyPr anchorCtr="0" anchor="ctr" bIns="68575" lIns="205725" spcFirstLastPara="1" rIns="68575" wrap="square" tIns="6857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Font typeface="Calibri"/>
              <a:buNone/>
              <a:defRPr b="1" sz="3000"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Calibri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Calibri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Calibri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Calibri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Calibri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Calibri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Calibri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Calibri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7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60" name="Google Shape;260;p47"/>
          <p:cNvSpPr txBox="1"/>
          <p:nvPr>
            <p:ph idx="10" type="dt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61" name="Google Shape;261;p47"/>
          <p:cNvSpPr txBox="1"/>
          <p:nvPr>
            <p:ph idx="11" type="ftr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62" name="Google Shape;262;p47"/>
          <p:cNvSpPr txBox="1"/>
          <p:nvPr>
            <p:ph idx="12" type="sldNum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(top title) 1">
  <p:cSld name="BLANK_1_2"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8"/>
          <p:cNvSpPr txBox="1"/>
          <p:nvPr>
            <p:ph idx="12" type="sldNum"/>
          </p:nvPr>
        </p:nvSpPr>
        <p:spPr>
          <a:xfrm>
            <a:off x="8664850" y="4806325"/>
            <a:ext cx="3564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5" name="Google Shape;265;p48"/>
          <p:cNvSpPr txBox="1"/>
          <p:nvPr>
            <p:ph type="title"/>
          </p:nvPr>
        </p:nvSpPr>
        <p:spPr>
          <a:xfrm>
            <a:off x="325275" y="0"/>
            <a:ext cx="8339700" cy="786000"/>
          </a:xfrm>
          <a:prstGeom prst="rect">
            <a:avLst/>
          </a:prstGeom>
        </p:spPr>
        <p:txBody>
          <a:bodyPr anchorCtr="0" anchor="ctr" bIns="68575" lIns="205725" spcFirstLastPara="1" rIns="68575" wrap="square" tIns="6857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Font typeface="Calibri"/>
              <a:buNone/>
              <a:defRPr b="1" sz="3000"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Calibri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Calibri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Calibri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Calibri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Calibri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Calibri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Calibri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Calibri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9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68575" lIns="205725" spcFirstLastPara="1" rIns="68575" wrap="square" tIns="685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68" name="Google Shape;268;p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+Content+PhotoLeft">
  <p:cSld name="3_Title+Content+PhotoLeft">
    <p:bg>
      <p:bgPr>
        <a:solidFill>
          <a:schemeClr val="lt1"/>
        </a:solidFill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50"/>
          <p:cNvSpPr/>
          <p:nvPr/>
        </p:nvSpPr>
        <p:spPr>
          <a:xfrm>
            <a:off x="-818985" y="641645"/>
            <a:ext cx="5722873" cy="5622606"/>
          </a:xfrm>
          <a:custGeom>
            <a:rect b="b" l="l" r="r" t="t"/>
            <a:pathLst>
              <a:path extrusionOk="0" h="5796501" w="5899869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92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50"/>
          <p:cNvSpPr/>
          <p:nvPr>
            <p:ph idx="2" type="pic"/>
          </p:nvPr>
        </p:nvSpPr>
        <p:spPr>
          <a:xfrm>
            <a:off x="4149208" y="1014294"/>
            <a:ext cx="4733100" cy="1950300"/>
          </a:xfrm>
          <a:prstGeom prst="rect">
            <a:avLst/>
          </a:prstGeom>
          <a:noFill/>
          <a:ln>
            <a:noFill/>
          </a:ln>
        </p:spPr>
      </p:sp>
      <p:sp>
        <p:nvSpPr>
          <p:cNvPr id="272" name="Google Shape;272;p50"/>
          <p:cNvSpPr txBox="1"/>
          <p:nvPr>
            <p:ph type="ctrTitle"/>
          </p:nvPr>
        </p:nvSpPr>
        <p:spPr>
          <a:xfrm>
            <a:off x="-123568" y="188159"/>
            <a:ext cx="9006000" cy="609000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anchorCtr="0" anchor="ctr" bIns="0" lIns="342900" spcFirstLastPara="1" rIns="0" wrap="square" tIns="0">
            <a:noAutofit/>
          </a:bodyPr>
          <a:lstStyle>
            <a:lvl1pPr lvl="0" algn="l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Calibri"/>
              <a:buNone/>
              <a:defRPr b="1" sz="2300" cap="none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3" name="Google Shape;273;p50"/>
          <p:cNvSpPr txBox="1"/>
          <p:nvPr>
            <p:ph idx="1" type="body"/>
          </p:nvPr>
        </p:nvSpPr>
        <p:spPr>
          <a:xfrm>
            <a:off x="346509" y="1014293"/>
            <a:ext cx="3588600" cy="38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5pPr>
            <a:lvl6pPr indent="-317500" lvl="5" marL="27432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74" name="Google Shape;274;p50"/>
          <p:cNvSpPr/>
          <p:nvPr>
            <p:ph idx="3" type="pic"/>
          </p:nvPr>
        </p:nvSpPr>
        <p:spPr>
          <a:xfrm>
            <a:off x="4149208" y="3060835"/>
            <a:ext cx="4733100" cy="2071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25.xml"/><Relationship Id="rId42" Type="http://schemas.openxmlformats.org/officeDocument/2006/relationships/slideLayout" Target="../slideLayouts/slideLayout47.xml"/><Relationship Id="rId41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27.xml"/><Relationship Id="rId44" Type="http://schemas.openxmlformats.org/officeDocument/2006/relationships/theme" Target="../theme/theme3.xml"/><Relationship Id="rId21" Type="http://schemas.openxmlformats.org/officeDocument/2006/relationships/slideLayout" Target="../slideLayouts/slideLayout26.xml"/><Relationship Id="rId43" Type="http://schemas.openxmlformats.org/officeDocument/2006/relationships/slideLayout" Target="../slideLayouts/slideLayout48.xml"/><Relationship Id="rId24" Type="http://schemas.openxmlformats.org/officeDocument/2006/relationships/slideLayout" Target="../slideLayouts/slideLayout29.xml"/><Relationship Id="rId23" Type="http://schemas.openxmlformats.org/officeDocument/2006/relationships/slideLayout" Target="../slideLayouts/slideLayout28.xml"/><Relationship Id="rId1" Type="http://schemas.openxmlformats.org/officeDocument/2006/relationships/hyperlink" Target="http://www.noaa.gov/marine-aviation" TargetMode="External"/><Relationship Id="rId2" Type="http://schemas.openxmlformats.org/officeDocument/2006/relationships/image" Target="../media/image1.png"/><Relationship Id="rId3" Type="http://schemas.openxmlformats.org/officeDocument/2006/relationships/hyperlink" Target="http://www.noaa.gov/research" TargetMode="External"/><Relationship Id="rId4" Type="http://schemas.openxmlformats.org/officeDocument/2006/relationships/image" Target="../media/image32.png"/><Relationship Id="rId9" Type="http://schemas.openxmlformats.org/officeDocument/2006/relationships/hyperlink" Target="http://www.noaa.gov/oceans-coasts" TargetMode="External"/><Relationship Id="rId26" Type="http://schemas.openxmlformats.org/officeDocument/2006/relationships/slideLayout" Target="../slideLayouts/slideLayout31.xml"/><Relationship Id="rId25" Type="http://schemas.openxmlformats.org/officeDocument/2006/relationships/slideLayout" Target="../slideLayouts/slideLayout30.xml"/><Relationship Id="rId28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2.xml"/><Relationship Id="rId5" Type="http://schemas.openxmlformats.org/officeDocument/2006/relationships/hyperlink" Target="http://www.noaa.gov/satellites" TargetMode="External"/><Relationship Id="rId6" Type="http://schemas.openxmlformats.org/officeDocument/2006/relationships/image" Target="../media/image18.png"/><Relationship Id="rId29" Type="http://schemas.openxmlformats.org/officeDocument/2006/relationships/slideLayout" Target="../slideLayouts/slideLayout34.xml"/><Relationship Id="rId7" Type="http://schemas.openxmlformats.org/officeDocument/2006/relationships/hyperlink" Target="http://www.noaa.gov/fisheries" TargetMode="External"/><Relationship Id="rId8" Type="http://schemas.openxmlformats.org/officeDocument/2006/relationships/image" Target="../media/image5.png"/><Relationship Id="rId31" Type="http://schemas.openxmlformats.org/officeDocument/2006/relationships/slideLayout" Target="../slideLayouts/slideLayout36.xml"/><Relationship Id="rId30" Type="http://schemas.openxmlformats.org/officeDocument/2006/relationships/slideLayout" Target="../slideLayouts/slideLayout35.xml"/><Relationship Id="rId11" Type="http://schemas.openxmlformats.org/officeDocument/2006/relationships/hyperlink" Target="http://www.noaa.gov/weather" TargetMode="External"/><Relationship Id="rId33" Type="http://schemas.openxmlformats.org/officeDocument/2006/relationships/slideLayout" Target="../slideLayouts/slideLayout38.xml"/><Relationship Id="rId10" Type="http://schemas.openxmlformats.org/officeDocument/2006/relationships/image" Target="../media/image10.png"/><Relationship Id="rId32" Type="http://schemas.openxmlformats.org/officeDocument/2006/relationships/slideLayout" Target="../slideLayouts/slideLayout37.xml"/><Relationship Id="rId13" Type="http://schemas.openxmlformats.org/officeDocument/2006/relationships/hyperlink" Target="https://www.commerce.gov/" TargetMode="External"/><Relationship Id="rId35" Type="http://schemas.openxmlformats.org/officeDocument/2006/relationships/slideLayout" Target="../slideLayouts/slideLayout40.xml"/><Relationship Id="rId12" Type="http://schemas.openxmlformats.org/officeDocument/2006/relationships/image" Target="../media/image22.png"/><Relationship Id="rId34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20.xml"/><Relationship Id="rId37" Type="http://schemas.openxmlformats.org/officeDocument/2006/relationships/slideLayout" Target="../slideLayouts/slideLayout42.xml"/><Relationship Id="rId14" Type="http://schemas.openxmlformats.org/officeDocument/2006/relationships/image" Target="../media/image8.png"/><Relationship Id="rId36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22.xml"/><Relationship Id="rId39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21.xml"/><Relationship Id="rId38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1"/>
          <p:cNvSpPr/>
          <p:nvPr/>
        </p:nvSpPr>
        <p:spPr>
          <a:xfrm>
            <a:off x="-4537" y="0"/>
            <a:ext cx="325500" cy="4800600"/>
          </a:xfrm>
          <a:prstGeom prst="rect">
            <a:avLst/>
          </a:prstGeom>
          <a:solidFill>
            <a:srgbClr val="0099D8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:\Users\jacqui.fenner\Desktop\PTT templates\images\noaa icons\noaa_icons-04.png" id="117" name="Google Shape;117;p21">
            <a:hlinkClick r:id="rId1"/>
          </p:cNvPr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8006" y="4344908"/>
            <a:ext cx="329044" cy="21764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jacqui.fenner\Desktop\PTT templates\images\noaa icons\noaa_icons-05.png" id="118" name="Google Shape;118;p21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8006" y="3535086"/>
            <a:ext cx="329044" cy="21764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jacqui.fenner\Desktop\PTT templates\images\noaa icons\noaa_icons-06.png" id="119" name="Google Shape;119;p21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-8006" y="2725265"/>
            <a:ext cx="329044" cy="21764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jacqui.fenner\Desktop\PTT templates\images\noaa icons\noaa_icons-07.png" id="120" name="Google Shape;120;p21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-8006" y="1915443"/>
            <a:ext cx="329044" cy="21764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jacqui.fenner\Desktop\PTT templates\images\noaa icons\noaa_icons-08.png" id="121" name="Google Shape;121;p21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-8006" y="1105622"/>
            <a:ext cx="329044" cy="21764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jacqui.fenner\Desktop\PTT templates\images\noaa icons\noaa_icons-10.png" id="122" name="Google Shape;122;p21">
            <a:hlinkClick r:id="rId11"/>
          </p:cNvPr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-8006" y="295800"/>
            <a:ext cx="329044" cy="21764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3" name="Google Shape;123;p21"/>
          <p:cNvCxnSpPr/>
          <p:nvPr/>
        </p:nvCxnSpPr>
        <p:spPr>
          <a:xfrm>
            <a:off x="-4537" y="3244312"/>
            <a:ext cx="325500" cy="0"/>
          </a:xfrm>
          <a:prstGeom prst="straightConnector1">
            <a:avLst/>
          </a:prstGeom>
          <a:noFill/>
          <a:ln cap="flat" cmpd="sng" w="9525">
            <a:solidFill>
              <a:schemeClr val="lt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4" name="Google Shape;124;p21"/>
          <p:cNvCxnSpPr/>
          <p:nvPr/>
        </p:nvCxnSpPr>
        <p:spPr>
          <a:xfrm>
            <a:off x="-4537" y="2432186"/>
            <a:ext cx="325500" cy="0"/>
          </a:xfrm>
          <a:prstGeom prst="straightConnector1">
            <a:avLst/>
          </a:prstGeom>
          <a:noFill/>
          <a:ln cap="flat" cmpd="sng" w="9525">
            <a:solidFill>
              <a:schemeClr val="lt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5" name="Google Shape;125;p21"/>
          <p:cNvCxnSpPr/>
          <p:nvPr/>
        </p:nvCxnSpPr>
        <p:spPr>
          <a:xfrm>
            <a:off x="-4537" y="1620059"/>
            <a:ext cx="325500" cy="0"/>
          </a:xfrm>
          <a:prstGeom prst="straightConnector1">
            <a:avLst/>
          </a:prstGeom>
          <a:noFill/>
          <a:ln cap="flat" cmpd="sng" w="9525">
            <a:solidFill>
              <a:schemeClr val="lt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6" name="Google Shape;126;p21"/>
          <p:cNvCxnSpPr/>
          <p:nvPr/>
        </p:nvCxnSpPr>
        <p:spPr>
          <a:xfrm>
            <a:off x="-4537" y="4056439"/>
            <a:ext cx="325500" cy="0"/>
          </a:xfrm>
          <a:prstGeom prst="straightConnector1">
            <a:avLst/>
          </a:prstGeom>
          <a:noFill/>
          <a:ln cap="flat" cmpd="sng" w="9525">
            <a:solidFill>
              <a:schemeClr val="lt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7" name="Google Shape;127;p21"/>
          <p:cNvCxnSpPr/>
          <p:nvPr/>
        </p:nvCxnSpPr>
        <p:spPr>
          <a:xfrm>
            <a:off x="-4537" y="807933"/>
            <a:ext cx="325500" cy="0"/>
          </a:xfrm>
          <a:prstGeom prst="straightConnector1">
            <a:avLst/>
          </a:prstGeom>
          <a:noFill/>
          <a:ln cap="flat" cmpd="sng" w="9525">
            <a:solidFill>
              <a:schemeClr val="lt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8" name="Google Shape;128;p21"/>
          <p:cNvSpPr/>
          <p:nvPr/>
        </p:nvSpPr>
        <p:spPr>
          <a:xfrm>
            <a:off x="-4537" y="4800600"/>
            <a:ext cx="9144000" cy="342900"/>
          </a:xfrm>
          <a:prstGeom prst="rect">
            <a:avLst/>
          </a:prstGeom>
          <a:solidFill>
            <a:srgbClr val="D6F5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21"/>
          <p:cNvSpPr txBox="1"/>
          <p:nvPr>
            <p:ph type="title"/>
          </p:nvPr>
        </p:nvSpPr>
        <p:spPr>
          <a:xfrm>
            <a:off x="321037" y="-4"/>
            <a:ext cx="8818500" cy="8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205725" spcFirstLastPara="1" rIns="68575" wrap="square" tIns="685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0099D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0" name="Google Shape;130;p21"/>
          <p:cNvSpPr txBox="1"/>
          <p:nvPr>
            <p:ph idx="1" type="body"/>
          </p:nvPr>
        </p:nvSpPr>
        <p:spPr>
          <a:xfrm>
            <a:off x="450544" y="807975"/>
            <a:ext cx="8632200" cy="39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74650" lvl="0" marL="457200" marR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b="0" i="0" sz="2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7336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7336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31" name="Google Shape;131;p21">
            <a:hlinkClick r:id="rId13"/>
          </p:cNvPr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17056" y="4832593"/>
            <a:ext cx="278916" cy="278916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1"/>
          <p:cNvSpPr txBox="1"/>
          <p:nvPr/>
        </p:nvSpPr>
        <p:spPr>
          <a:xfrm>
            <a:off x="1447800" y="4879250"/>
            <a:ext cx="7239000" cy="2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1100" u="none" cap="none" strike="noStrike">
                <a:solidFill>
                  <a:srgbClr val="0B4596"/>
                </a:solidFill>
                <a:latin typeface="Arial Narrow"/>
                <a:ea typeface="Arial Narrow"/>
                <a:cs typeface="Arial Narrow"/>
                <a:sym typeface="Arial Narrow"/>
              </a:rPr>
              <a:t>Department of Commerce  //  National Oceanic and Atmospheric Administration  //  </a:t>
            </a:r>
            <a:fld id="{00000000-1234-1234-1234-123412341234}" type="slidenum">
              <a:rPr b="0" i="0" lang="en" sz="1100" u="none" cap="none" strike="noStrike">
                <a:solidFill>
                  <a:srgbClr val="0B4596"/>
                </a:solidFill>
                <a:latin typeface="Arial Narrow"/>
                <a:ea typeface="Arial Narrow"/>
                <a:cs typeface="Arial Narrow"/>
                <a:sym typeface="Arial Narrow"/>
              </a:rPr>
              <a:t>‹#›</a:t>
            </a:fld>
            <a:endParaRPr b="0" i="0" sz="1100" u="none" cap="none" strike="noStrike">
              <a:solidFill>
                <a:srgbClr val="0B4596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7" r:id="rId15"/>
    <p:sldLayoutId id="2147483668" r:id="rId16"/>
    <p:sldLayoutId id="2147483669" r:id="rId17"/>
    <p:sldLayoutId id="2147483670" r:id="rId18"/>
    <p:sldLayoutId id="2147483671" r:id="rId19"/>
    <p:sldLayoutId id="2147483672" r:id="rId20"/>
    <p:sldLayoutId id="2147483673" r:id="rId21"/>
    <p:sldLayoutId id="2147483674" r:id="rId22"/>
    <p:sldLayoutId id="2147483675" r:id="rId23"/>
    <p:sldLayoutId id="2147483676" r:id="rId24"/>
    <p:sldLayoutId id="2147483677" r:id="rId25"/>
    <p:sldLayoutId id="2147483678" r:id="rId26"/>
    <p:sldLayoutId id="2147483679" r:id="rId27"/>
    <p:sldLayoutId id="2147483680" r:id="rId28"/>
    <p:sldLayoutId id="2147483681" r:id="rId29"/>
    <p:sldLayoutId id="2147483682" r:id="rId30"/>
    <p:sldLayoutId id="2147483683" r:id="rId31"/>
    <p:sldLayoutId id="2147483684" r:id="rId32"/>
    <p:sldLayoutId id="2147483685" r:id="rId33"/>
    <p:sldLayoutId id="2147483686" r:id="rId34"/>
    <p:sldLayoutId id="2147483687" r:id="rId35"/>
    <p:sldLayoutId id="2147483688" r:id="rId36"/>
    <p:sldLayoutId id="2147483689" r:id="rId37"/>
    <p:sldLayoutId id="2147483690" r:id="rId38"/>
    <p:sldLayoutId id="2147483691" r:id="rId39"/>
    <p:sldLayoutId id="2147483692" r:id="rId40"/>
    <p:sldLayoutId id="2147483693" r:id="rId41"/>
    <p:sldLayoutId id="2147483694" r:id="rId42"/>
    <p:sldLayoutId id="2147483695" r:id="rId4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2.png"/><Relationship Id="rId4" Type="http://schemas.openxmlformats.org/officeDocument/2006/relationships/image" Target="../media/image5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8.jpg"/><Relationship Id="rId4" Type="http://schemas.openxmlformats.org/officeDocument/2006/relationships/image" Target="../media/image59.jpg"/><Relationship Id="rId5" Type="http://schemas.openxmlformats.org/officeDocument/2006/relationships/image" Target="../media/image51.png"/><Relationship Id="rId6" Type="http://schemas.openxmlformats.org/officeDocument/2006/relationships/image" Target="../media/image45.png"/><Relationship Id="rId7" Type="http://schemas.openxmlformats.org/officeDocument/2006/relationships/image" Target="../media/image4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9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2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0.png"/><Relationship Id="rId4" Type="http://schemas.openxmlformats.org/officeDocument/2006/relationships/image" Target="../media/image52.png"/><Relationship Id="rId5" Type="http://schemas.openxmlformats.org/officeDocument/2006/relationships/image" Target="../media/image5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9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2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1.png"/><Relationship Id="rId4" Type="http://schemas.openxmlformats.org/officeDocument/2006/relationships/hyperlink" Target="https://sab.noaa.gov/wp-content/uploads/2022/04/PWR-Report-in-Brief_4March2022_Final.pdf" TargetMode="External"/><Relationship Id="rId5" Type="http://schemas.openxmlformats.org/officeDocument/2006/relationships/image" Target="../media/image48.png"/><Relationship Id="rId6" Type="http://schemas.openxmlformats.org/officeDocument/2006/relationships/image" Target="../media/image24.png"/><Relationship Id="rId7" Type="http://schemas.openxmlformats.org/officeDocument/2006/relationships/image" Target="../media/image29.png"/><Relationship Id="rId8" Type="http://schemas.openxmlformats.org/officeDocument/2006/relationships/image" Target="../media/image2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7.png"/><Relationship Id="rId4" Type="http://schemas.openxmlformats.org/officeDocument/2006/relationships/hyperlink" Target="https://www.noaa.gov/explainers/precipitation-prediction-grand-challenge-strategy#:~:text=The%20Precipitation%20Prediction%20Grand%20Challenge%20will%20identify%20the%20observations%20required,%2C%20technological%2C%20and%20logistical%20limitations." TargetMode="External"/><Relationship Id="rId5" Type="http://schemas.openxmlformats.org/officeDocument/2006/relationships/hyperlink" Target="https://www.noaa.gov/explainers/precipitation-prediction-grand-challenge-strategy#:~:text=The%20Precipitation%20Prediction%20Grand%20Challenge%20will%20identify%20the%20observations%20required,%2C%20technological%2C%20and%20logistical%20limitations." TargetMode="External"/><Relationship Id="rId6" Type="http://schemas.openxmlformats.org/officeDocument/2006/relationships/image" Target="../media/image3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0.png"/><Relationship Id="rId4" Type="http://schemas.openxmlformats.org/officeDocument/2006/relationships/image" Target="../media/image3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5.png"/><Relationship Id="rId4" Type="http://schemas.openxmlformats.org/officeDocument/2006/relationships/image" Target="../media/image40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6.png"/><Relationship Id="rId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51"/>
          <p:cNvSpPr txBox="1"/>
          <p:nvPr>
            <p:ph idx="1" type="body"/>
          </p:nvPr>
        </p:nvSpPr>
        <p:spPr>
          <a:xfrm>
            <a:off x="1934650" y="623825"/>
            <a:ext cx="7209300" cy="10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" sz="2600"/>
              <a:t>Moving the Needle on Operational Precipitation Forecasts</a:t>
            </a:r>
            <a:endParaRPr sz="2600"/>
          </a:p>
        </p:txBody>
      </p:sp>
      <p:sp>
        <p:nvSpPr>
          <p:cNvPr id="280" name="Google Shape;280;p51"/>
          <p:cNvSpPr txBox="1"/>
          <p:nvPr>
            <p:ph idx="3" type="body"/>
          </p:nvPr>
        </p:nvSpPr>
        <p:spPr>
          <a:xfrm>
            <a:off x="2388325" y="2162061"/>
            <a:ext cx="6832500" cy="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r>
              <a:rPr b="1" lang="en" sz="1625">
                <a:solidFill>
                  <a:srgbClr val="D6F5FF"/>
                </a:solidFill>
              </a:rPr>
              <a:t>Dr. David Novak, </a:t>
            </a:r>
            <a:endParaRPr b="1" sz="1625">
              <a:solidFill>
                <a:srgbClr val="D6F5FF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r>
              <a:rPr b="1" lang="en" sz="1625">
                <a:solidFill>
                  <a:srgbClr val="D6F5FF"/>
                </a:solidFill>
              </a:rPr>
              <a:t>Director, Weather Prediction Center</a:t>
            </a:r>
            <a:endParaRPr b="1" sz="1625">
              <a:solidFill>
                <a:srgbClr val="D6F5FF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r>
              <a:rPr b="1" lang="en" sz="1625">
                <a:solidFill>
                  <a:srgbClr val="D6F5FF"/>
                </a:solidFill>
              </a:rPr>
              <a:t>Acting Director, Climate Prediction Center</a:t>
            </a:r>
            <a:endParaRPr b="1" sz="1625">
              <a:solidFill>
                <a:srgbClr val="D6F5FF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r>
              <a:t/>
            </a:r>
            <a:endParaRPr b="1" sz="1625">
              <a:solidFill>
                <a:srgbClr val="D6F5FF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r>
              <a:t/>
            </a:r>
            <a:endParaRPr b="1" sz="1625">
              <a:solidFill>
                <a:srgbClr val="D6F5FF"/>
              </a:solidFill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C4EDFF"/>
              </a:buClr>
              <a:buSzPts val="700"/>
              <a:buFont typeface="Arial"/>
              <a:buNone/>
            </a:pPr>
            <a:r>
              <a:t/>
            </a:r>
            <a:endParaRPr b="1" sz="1550">
              <a:solidFill>
                <a:srgbClr val="D6F5FF"/>
              </a:solidFill>
            </a:endParaRPr>
          </a:p>
        </p:txBody>
      </p:sp>
      <p:pic>
        <p:nvPicPr>
          <p:cNvPr id="281" name="Google Shape;281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0075" y="3056925"/>
            <a:ext cx="8823925" cy="208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60"/>
          <p:cNvSpPr txBox="1"/>
          <p:nvPr/>
        </p:nvSpPr>
        <p:spPr>
          <a:xfrm>
            <a:off x="471000" y="75200"/>
            <a:ext cx="8673000" cy="59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chemeClr val="lt1"/>
                </a:solidFill>
              </a:rPr>
              <a:t>BOTTOM LINE</a:t>
            </a:r>
            <a:endParaRPr b="1" sz="2700">
              <a:solidFill>
                <a:schemeClr val="lt1"/>
              </a:solidFill>
            </a:endParaRPr>
          </a:p>
        </p:txBody>
      </p:sp>
      <p:sp>
        <p:nvSpPr>
          <p:cNvPr id="410" name="Google Shape;410;p60"/>
          <p:cNvSpPr txBox="1"/>
          <p:nvPr>
            <p:ph type="title"/>
          </p:nvPr>
        </p:nvSpPr>
        <p:spPr>
          <a:xfrm>
            <a:off x="692700" y="-22650"/>
            <a:ext cx="8520600" cy="69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" sz="2800">
                <a:solidFill>
                  <a:srgbClr val="0070C0"/>
                </a:solidFill>
              </a:rPr>
              <a:t>Operational Applications</a:t>
            </a:r>
            <a:endParaRPr b="1" sz="2800">
              <a:solidFill>
                <a:srgbClr val="0070C0"/>
              </a:solidFill>
            </a:endParaRPr>
          </a:p>
        </p:txBody>
      </p:sp>
      <p:sp>
        <p:nvSpPr>
          <p:cNvPr id="411" name="Google Shape;411;p60"/>
          <p:cNvSpPr txBox="1"/>
          <p:nvPr/>
        </p:nvSpPr>
        <p:spPr>
          <a:xfrm>
            <a:off x="4755575" y="738650"/>
            <a:ext cx="4191900" cy="4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/>
              <a:t>Prototype Urban Rain Rate Dashboard</a:t>
            </a:r>
            <a:endParaRPr b="1" sz="1700"/>
          </a:p>
        </p:txBody>
      </p:sp>
      <p:sp>
        <p:nvSpPr>
          <p:cNvPr id="412" name="Google Shape;412;p60"/>
          <p:cNvSpPr txBox="1"/>
          <p:nvPr/>
        </p:nvSpPr>
        <p:spPr>
          <a:xfrm>
            <a:off x="4560875" y="3628025"/>
            <a:ext cx="4560300" cy="69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/>
              <a:t>Achieving formal Experimental status</a:t>
            </a:r>
            <a:endParaRPr b="1"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/>
              <a:t>by Fall of 2025</a:t>
            </a:r>
            <a:endParaRPr b="1" sz="1500"/>
          </a:p>
        </p:txBody>
      </p:sp>
      <p:sp>
        <p:nvSpPr>
          <p:cNvPr id="413" name="Google Shape;413;p60"/>
          <p:cNvSpPr txBox="1"/>
          <p:nvPr/>
        </p:nvSpPr>
        <p:spPr>
          <a:xfrm>
            <a:off x="1244375" y="496175"/>
            <a:ext cx="4419000" cy="2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414" name="Google Shape;414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9987" y="1221026"/>
            <a:ext cx="4485070" cy="2330800"/>
          </a:xfrm>
          <a:prstGeom prst="rect">
            <a:avLst/>
          </a:prstGeom>
          <a:noFill/>
          <a:ln>
            <a:noFill/>
          </a:ln>
        </p:spPr>
      </p:pic>
      <p:sp>
        <p:nvSpPr>
          <p:cNvPr id="415" name="Google Shape;415;p60"/>
          <p:cNvSpPr txBox="1"/>
          <p:nvPr/>
        </p:nvSpPr>
        <p:spPr>
          <a:xfrm>
            <a:off x="5481050" y="2590200"/>
            <a:ext cx="21165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EFEFEF"/>
                </a:solidFill>
              </a:rPr>
              <a:t>PROTOTYPE</a:t>
            </a:r>
            <a:endParaRPr sz="1700">
              <a:solidFill>
                <a:srgbClr val="EFEFEF"/>
              </a:solidFill>
            </a:endParaRPr>
          </a:p>
        </p:txBody>
      </p:sp>
      <p:sp>
        <p:nvSpPr>
          <p:cNvPr id="416" name="Google Shape;416;p60"/>
          <p:cNvSpPr txBox="1"/>
          <p:nvPr/>
        </p:nvSpPr>
        <p:spPr>
          <a:xfrm>
            <a:off x="335975" y="738650"/>
            <a:ext cx="4191900" cy="4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/>
              <a:t>Week 3&amp;4 Precipitation Outlooks</a:t>
            </a:r>
            <a:endParaRPr b="1" sz="1700"/>
          </a:p>
        </p:txBody>
      </p:sp>
      <p:pic>
        <p:nvPicPr>
          <p:cNvPr id="417" name="Google Shape;417;p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1000" y="1226925"/>
            <a:ext cx="3631862" cy="2807249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60"/>
          <p:cNvSpPr txBox="1"/>
          <p:nvPr/>
        </p:nvSpPr>
        <p:spPr>
          <a:xfrm>
            <a:off x="674675" y="3780425"/>
            <a:ext cx="3063600" cy="69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/>
              <a:t>Achieved Operational status in January 2025</a:t>
            </a:r>
            <a:endParaRPr b="1" sz="15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61"/>
          <p:cNvSpPr txBox="1"/>
          <p:nvPr/>
        </p:nvSpPr>
        <p:spPr>
          <a:xfrm>
            <a:off x="645725" y="743700"/>
            <a:ext cx="796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Google Shape;425;p61"/>
          <p:cNvSpPr txBox="1"/>
          <p:nvPr/>
        </p:nvSpPr>
        <p:spPr>
          <a:xfrm>
            <a:off x="5573300" y="2294675"/>
            <a:ext cx="3648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6" name="Google Shape;426;p61"/>
          <p:cNvSpPr txBox="1"/>
          <p:nvPr>
            <p:ph type="title"/>
          </p:nvPr>
        </p:nvSpPr>
        <p:spPr>
          <a:xfrm>
            <a:off x="540300" y="53550"/>
            <a:ext cx="8520600" cy="69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2400">
                <a:solidFill>
                  <a:schemeClr val="accent2"/>
                </a:solidFill>
              </a:rPr>
              <a:t>Recent </a:t>
            </a:r>
            <a:r>
              <a:rPr b="1" lang="en" sz="2400">
                <a:solidFill>
                  <a:schemeClr val="accent2"/>
                </a:solidFill>
              </a:rPr>
              <a:t>Congressional Activity Supporting </a:t>
            </a:r>
            <a:endParaRPr b="1" sz="2400">
              <a:solidFill>
                <a:schemeClr val="accent2"/>
              </a:solidFill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2400">
                <a:solidFill>
                  <a:schemeClr val="accent2"/>
                </a:solidFill>
              </a:rPr>
              <a:t>Precipitation</a:t>
            </a:r>
            <a:r>
              <a:rPr b="1" lang="en" sz="2400">
                <a:solidFill>
                  <a:schemeClr val="accent2"/>
                </a:solidFill>
              </a:rPr>
              <a:t> Forecast Improvement</a:t>
            </a:r>
            <a:endParaRPr b="1" sz="2400">
              <a:solidFill>
                <a:schemeClr val="accent2"/>
              </a:solidFill>
            </a:endParaRPr>
          </a:p>
        </p:txBody>
      </p:sp>
      <p:sp>
        <p:nvSpPr>
          <p:cNvPr id="427" name="Google Shape;427;p61"/>
          <p:cNvSpPr txBox="1"/>
          <p:nvPr/>
        </p:nvSpPr>
        <p:spPr>
          <a:xfrm>
            <a:off x="566950" y="699300"/>
            <a:ext cx="8097600" cy="45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1A1A1A"/>
                </a:solidFill>
              </a:rPr>
              <a:t>FY26</a:t>
            </a:r>
            <a:r>
              <a:rPr b="1" lang="en">
                <a:solidFill>
                  <a:srgbClr val="1A1A1A"/>
                </a:solidFill>
              </a:rPr>
              <a:t> Senate Mark</a:t>
            </a:r>
            <a:endParaRPr b="1">
              <a:solidFill>
                <a:srgbClr val="1A1A1A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A1A1A"/>
                </a:solidFill>
              </a:rPr>
              <a:t>“</a:t>
            </a:r>
            <a:r>
              <a:rPr lang="en" u="sng">
                <a:solidFill>
                  <a:srgbClr val="1A1A1A"/>
                </a:solidFill>
              </a:rPr>
              <a:t>Operationalizing Forecast Informed Reservoir Operations [FIRO]</a:t>
            </a:r>
            <a:r>
              <a:rPr lang="en">
                <a:solidFill>
                  <a:srgbClr val="1A1A1A"/>
                </a:solidFill>
              </a:rPr>
              <a:t> — FIRO projects have proven beneficial for improving water availability, flood risk management, and improved drought resilience. NOAA is encouraged, through CIROH, to establish a FIRO research-to-operations program involving academic partners, the NWS Office of Water Prediction, and NWS River Forecast Centers in support of the Nationwide FIRO Pathfinder project.”</a:t>
            </a:r>
            <a:endParaRPr>
              <a:solidFill>
                <a:srgbClr val="1A1A1A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A1A1A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A1A1A"/>
                </a:solidFill>
              </a:rPr>
              <a:t>“Precipitation Prediction Grand Challenge</a:t>
            </a:r>
            <a:r>
              <a:rPr lang="en">
                <a:solidFill>
                  <a:srgbClr val="1A1A1A"/>
                </a:solidFill>
              </a:rPr>
              <a:t> —In order to better understand and predict rainfall events, the Committee provides no less than the fiscal year 2024 enacted level for the Precipitation Prediction Grand Challenge.”</a:t>
            </a:r>
            <a:endParaRPr>
              <a:solidFill>
                <a:srgbClr val="1A1A1A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A1A1A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A1A1A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2024 House Reauthorization of the </a:t>
            </a:r>
            <a:r>
              <a:rPr b="1" lang="en"/>
              <a:t>Weather Act</a:t>
            </a:r>
            <a:r>
              <a:rPr b="1" lang="en"/>
              <a:t>                                                                                                    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Sec. 204. Atmospheric rivers forecast improvement program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Sec. 501. Weather &amp; climate information in ag &amp; water management.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Sec. 502. National Integrated Drought Information System.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Sec. 507: Precipitation Forecast Improvement Program</a:t>
            </a:r>
            <a:endParaRPr sz="600" u="sng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 u="sng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 u="sng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28" name="Google Shape;428;p61"/>
          <p:cNvPicPr preferRelativeResize="0"/>
          <p:nvPr/>
        </p:nvPicPr>
        <p:blipFill rotWithShape="1">
          <a:blip r:embed="rId3">
            <a:alphaModFix/>
          </a:blip>
          <a:srcRect b="29986" l="0" r="0" t="0"/>
          <a:stretch/>
        </p:blipFill>
        <p:spPr>
          <a:xfrm>
            <a:off x="6428425" y="2826950"/>
            <a:ext cx="2302675" cy="193282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62"/>
          <p:cNvSpPr/>
          <p:nvPr/>
        </p:nvSpPr>
        <p:spPr>
          <a:xfrm>
            <a:off x="375200" y="149700"/>
            <a:ext cx="8717100" cy="461700"/>
          </a:xfrm>
          <a:prstGeom prst="round2DiagRect">
            <a:avLst>
              <a:gd fmla="val 39530" name="adj1"/>
              <a:gd fmla="val 0" name="adj2"/>
            </a:avLst>
          </a:prstGeom>
          <a:solidFill>
            <a:srgbClr val="AAE2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1A1A1A"/>
                </a:solidFill>
              </a:rPr>
              <a:t>Partnerships</a:t>
            </a:r>
            <a:endParaRPr sz="2000">
              <a:solidFill>
                <a:srgbClr val="1A1A1A"/>
              </a:solidFill>
            </a:endParaRPr>
          </a:p>
        </p:txBody>
      </p:sp>
      <p:pic>
        <p:nvPicPr>
          <p:cNvPr id="434" name="Google Shape;434;p62" title="IMG_9171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8850" y="2601931"/>
            <a:ext cx="2856526" cy="2142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" name="Google Shape;435;p62" title="IMG_5004 (2)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8850" y="611400"/>
            <a:ext cx="2856526" cy="2142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Google Shape;436;p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87525" y="764275"/>
            <a:ext cx="3832512" cy="2142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6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76100" y="1122950"/>
            <a:ext cx="2573325" cy="2479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6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365225" y="3770025"/>
            <a:ext cx="5584194" cy="8823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63"/>
          <p:cNvSpPr txBox="1"/>
          <p:nvPr>
            <p:ph type="title"/>
          </p:nvPr>
        </p:nvSpPr>
        <p:spPr>
          <a:xfrm>
            <a:off x="485000" y="452475"/>
            <a:ext cx="8328000" cy="66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</a:pPr>
            <a:r>
              <a:rPr b="1" lang="en" sz="3600">
                <a:latin typeface="Arial"/>
                <a:ea typeface="Arial"/>
                <a:cs typeface="Arial"/>
                <a:sym typeface="Arial"/>
              </a:rPr>
              <a:t>PPGC → HEFS → FIRO → Society</a:t>
            </a:r>
            <a:endParaRPr/>
          </a:p>
        </p:txBody>
      </p:sp>
      <p:sp>
        <p:nvSpPr>
          <p:cNvPr id="444" name="Google Shape;444;p63"/>
          <p:cNvSpPr txBox="1"/>
          <p:nvPr/>
        </p:nvSpPr>
        <p:spPr>
          <a:xfrm>
            <a:off x="661950" y="1039575"/>
            <a:ext cx="1958700" cy="112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More accurate rainfall forecasts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445" name="Google Shape;445;p63"/>
          <p:cNvSpPr txBox="1"/>
          <p:nvPr/>
        </p:nvSpPr>
        <p:spPr>
          <a:xfrm>
            <a:off x="2727325" y="1039575"/>
            <a:ext cx="1844700" cy="112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More accurate streamflow forecasts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446" name="Google Shape;446;p63"/>
          <p:cNvSpPr txBox="1"/>
          <p:nvPr/>
        </p:nvSpPr>
        <p:spPr>
          <a:xfrm>
            <a:off x="4771700" y="1039575"/>
            <a:ext cx="1721400" cy="112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Efficient stewardship of water 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447" name="Google Shape;447;p63"/>
          <p:cNvSpPr txBox="1"/>
          <p:nvPr/>
        </p:nvSpPr>
        <p:spPr>
          <a:xfrm>
            <a:off x="6829100" y="1039575"/>
            <a:ext cx="2117400" cy="112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Economic, safety, and security benefits</a:t>
            </a:r>
            <a:endParaRPr sz="2000">
              <a:solidFill>
                <a:schemeClr val="dk1"/>
              </a:solidFill>
            </a:endParaRPr>
          </a:p>
        </p:txBody>
      </p:sp>
      <p:pic>
        <p:nvPicPr>
          <p:cNvPr id="448" name="Google Shape;448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000" y="2396475"/>
            <a:ext cx="2036525" cy="1527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19900" y="2396475"/>
            <a:ext cx="2117451" cy="152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6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88250" y="2396475"/>
            <a:ext cx="2426618" cy="152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6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98325" y="2396475"/>
            <a:ext cx="1918015" cy="152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64"/>
          <p:cNvSpPr txBox="1"/>
          <p:nvPr/>
        </p:nvSpPr>
        <p:spPr>
          <a:xfrm>
            <a:off x="6443125" y="545525"/>
            <a:ext cx="2116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7" name="Google Shape;457;p64"/>
          <p:cNvSpPr txBox="1"/>
          <p:nvPr/>
        </p:nvSpPr>
        <p:spPr>
          <a:xfrm>
            <a:off x="471000" y="75200"/>
            <a:ext cx="8673000" cy="59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chemeClr val="lt1"/>
                </a:solidFill>
              </a:rPr>
              <a:t>BOTTOM LINE</a:t>
            </a:r>
            <a:endParaRPr b="1" sz="2700">
              <a:solidFill>
                <a:schemeClr val="lt1"/>
              </a:solidFill>
            </a:endParaRPr>
          </a:p>
        </p:txBody>
      </p:sp>
      <p:sp>
        <p:nvSpPr>
          <p:cNvPr id="458" name="Google Shape;458;p64"/>
          <p:cNvSpPr txBox="1"/>
          <p:nvPr>
            <p:ph type="title"/>
          </p:nvPr>
        </p:nvSpPr>
        <p:spPr>
          <a:xfrm>
            <a:off x="692700" y="-22650"/>
            <a:ext cx="8520600" cy="69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" sz="2800">
                <a:solidFill>
                  <a:srgbClr val="0070C0"/>
                </a:solidFill>
              </a:rPr>
              <a:t>UFS Modeling Progress</a:t>
            </a:r>
            <a:endParaRPr b="1" sz="2800">
              <a:solidFill>
                <a:srgbClr val="0070C0"/>
              </a:solidFill>
            </a:endParaRPr>
          </a:p>
        </p:txBody>
      </p:sp>
      <p:pic>
        <p:nvPicPr>
          <p:cNvPr id="459" name="Google Shape;459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2900" y="1860775"/>
            <a:ext cx="3133725" cy="2352675"/>
          </a:xfrm>
          <a:prstGeom prst="rect">
            <a:avLst/>
          </a:prstGeom>
          <a:noFill/>
          <a:ln>
            <a:noFill/>
          </a:ln>
        </p:spPr>
      </p:pic>
      <p:sp>
        <p:nvSpPr>
          <p:cNvPr id="460" name="Google Shape;460;p64"/>
          <p:cNvSpPr txBox="1"/>
          <p:nvPr/>
        </p:nvSpPr>
        <p:spPr>
          <a:xfrm>
            <a:off x="522900" y="669500"/>
            <a:ext cx="34770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333333"/>
                </a:solidFill>
                <a:highlight>
                  <a:srgbClr val="FFFFFF"/>
                </a:highlight>
              </a:rPr>
              <a:t>Improved MJO</a:t>
            </a:r>
            <a:endParaRPr b="1" sz="160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</a:rPr>
              <a:t>Significant improvements in the latest prototypes of GFSv17 / GEFSv13 (black)</a:t>
            </a:r>
            <a:r>
              <a:rPr lang="en">
                <a:solidFill>
                  <a:srgbClr val="333333"/>
                </a:solidFill>
                <a:highlight>
                  <a:srgbClr val="FFFFFF"/>
                </a:highlight>
              </a:rPr>
              <a:t> </a:t>
            </a:r>
            <a:endParaRPr sz="1600"/>
          </a:p>
        </p:txBody>
      </p:sp>
      <p:pic>
        <p:nvPicPr>
          <p:cNvPr id="461" name="Google Shape;461;p64"/>
          <p:cNvPicPr preferRelativeResize="0"/>
          <p:nvPr/>
        </p:nvPicPr>
        <p:blipFill rotWithShape="1">
          <a:blip r:embed="rId4">
            <a:alphaModFix/>
          </a:blip>
          <a:srcRect b="0" l="59851" r="19888" t="55561"/>
          <a:stretch/>
        </p:blipFill>
        <p:spPr>
          <a:xfrm>
            <a:off x="5930950" y="1258124"/>
            <a:ext cx="2100296" cy="1426150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64"/>
          <p:cNvSpPr txBox="1"/>
          <p:nvPr/>
        </p:nvSpPr>
        <p:spPr>
          <a:xfrm>
            <a:off x="6216625" y="2684275"/>
            <a:ext cx="2343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Bengtsson and Han (2024)</a:t>
            </a:r>
            <a:endParaRPr sz="1300"/>
          </a:p>
        </p:txBody>
      </p:sp>
      <p:sp>
        <p:nvSpPr>
          <p:cNvPr id="463" name="Google Shape;463;p64"/>
          <p:cNvSpPr txBox="1"/>
          <p:nvPr/>
        </p:nvSpPr>
        <p:spPr>
          <a:xfrm>
            <a:off x="3739925" y="3178000"/>
            <a:ext cx="5285400" cy="1477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Improved cumulus convection parameterizations (Bengtsson and Han, 2024)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 two-moment cloud microphysics scheme 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(Thompson et al. 2004)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New land surface model (Noah-MP, Niu, G.-Y., et al. 2011)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Coupled components</a:t>
            </a:r>
            <a:endParaRPr/>
          </a:p>
        </p:txBody>
      </p:sp>
      <p:pic>
        <p:nvPicPr>
          <p:cNvPr id="464" name="Google Shape;464;p64"/>
          <p:cNvPicPr preferRelativeResize="0"/>
          <p:nvPr/>
        </p:nvPicPr>
        <p:blipFill rotWithShape="1">
          <a:blip r:embed="rId4">
            <a:alphaModFix/>
          </a:blip>
          <a:srcRect b="43674" l="59851" r="19888" t="0"/>
          <a:stretch/>
        </p:blipFill>
        <p:spPr>
          <a:xfrm>
            <a:off x="4026725" y="1089900"/>
            <a:ext cx="1852549" cy="1594375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p64"/>
          <p:cNvSpPr txBox="1"/>
          <p:nvPr/>
        </p:nvSpPr>
        <p:spPr>
          <a:xfrm>
            <a:off x="4104300" y="669500"/>
            <a:ext cx="46812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333333"/>
                </a:solidFill>
                <a:highlight>
                  <a:srgbClr val="FFFFFF"/>
                </a:highlight>
              </a:rPr>
              <a:t>Improved CONUS Precipitation Bias</a:t>
            </a:r>
            <a:endParaRPr b="1" sz="160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  <p:pic>
        <p:nvPicPr>
          <p:cNvPr id="466" name="Google Shape;466;p6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22900" y="2273950"/>
            <a:ext cx="3039050" cy="18276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52"/>
          <p:cNvSpPr txBox="1"/>
          <p:nvPr>
            <p:ph type="title"/>
          </p:nvPr>
        </p:nvSpPr>
        <p:spPr>
          <a:xfrm>
            <a:off x="485000" y="452475"/>
            <a:ext cx="8328000" cy="66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</a:pPr>
            <a:r>
              <a:rPr b="1" lang="en" sz="3600">
                <a:latin typeface="Arial"/>
                <a:ea typeface="Arial"/>
                <a:cs typeface="Arial"/>
                <a:sym typeface="Arial"/>
              </a:rPr>
              <a:t>PPGC → HEFS → FIRO → Society</a:t>
            </a:r>
            <a:endParaRPr/>
          </a:p>
        </p:txBody>
      </p:sp>
      <p:sp>
        <p:nvSpPr>
          <p:cNvPr id="287" name="Google Shape;287;p52"/>
          <p:cNvSpPr txBox="1"/>
          <p:nvPr/>
        </p:nvSpPr>
        <p:spPr>
          <a:xfrm>
            <a:off x="661950" y="1039575"/>
            <a:ext cx="1958700" cy="112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More accurate rainfall forecasts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288" name="Google Shape;288;p52"/>
          <p:cNvSpPr txBox="1"/>
          <p:nvPr/>
        </p:nvSpPr>
        <p:spPr>
          <a:xfrm>
            <a:off x="2727325" y="1039575"/>
            <a:ext cx="1844700" cy="112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More accurate streamflow forecasts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289" name="Google Shape;289;p52"/>
          <p:cNvSpPr txBox="1"/>
          <p:nvPr/>
        </p:nvSpPr>
        <p:spPr>
          <a:xfrm>
            <a:off x="4771700" y="1039575"/>
            <a:ext cx="1721400" cy="112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Efficient stewardship of water 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290" name="Google Shape;290;p52"/>
          <p:cNvSpPr txBox="1"/>
          <p:nvPr/>
        </p:nvSpPr>
        <p:spPr>
          <a:xfrm>
            <a:off x="6829100" y="1039575"/>
            <a:ext cx="2117400" cy="112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Economic, safety, and security benefits</a:t>
            </a:r>
            <a:endParaRPr sz="2000">
              <a:solidFill>
                <a:schemeClr val="dk1"/>
              </a:solidFill>
            </a:endParaRPr>
          </a:p>
        </p:txBody>
      </p:sp>
      <p:pic>
        <p:nvPicPr>
          <p:cNvPr id="291" name="Google Shape;291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000" y="2396475"/>
            <a:ext cx="2036525" cy="1527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19900" y="2396475"/>
            <a:ext cx="2117451" cy="152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88250" y="2396475"/>
            <a:ext cx="2426618" cy="152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5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98325" y="2396475"/>
            <a:ext cx="1918015" cy="152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0925" y="2378600"/>
            <a:ext cx="4761001" cy="238050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01" name="Google Shape;301;p53"/>
          <p:cNvSpPr txBox="1"/>
          <p:nvPr/>
        </p:nvSpPr>
        <p:spPr>
          <a:xfrm>
            <a:off x="430925" y="-22625"/>
            <a:ext cx="8673000" cy="59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rgbClr val="0A4595"/>
                </a:solidFill>
              </a:rPr>
              <a:t>Urgent Need to Accelerate Improvements in Forecasts</a:t>
            </a:r>
            <a:endParaRPr b="1" sz="2500">
              <a:solidFill>
                <a:srgbClr val="0A4595"/>
              </a:solidFill>
            </a:endParaRPr>
          </a:p>
        </p:txBody>
      </p:sp>
      <p:sp>
        <p:nvSpPr>
          <p:cNvPr id="302" name="Google Shape;302;p53"/>
          <p:cNvSpPr txBox="1"/>
          <p:nvPr/>
        </p:nvSpPr>
        <p:spPr>
          <a:xfrm>
            <a:off x="1902425" y="510950"/>
            <a:ext cx="7201500" cy="1677600"/>
          </a:xfrm>
          <a:prstGeom prst="rect">
            <a:avLst/>
          </a:prstGeom>
          <a:solidFill>
            <a:srgbClr val="EEEEEE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Priorities for Weather Research Report</a:t>
            </a:r>
            <a:endParaRPr b="1" sz="180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7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Proxima Nova"/>
                <a:ea typeface="Proxima Nova"/>
                <a:cs typeface="Proxima Nova"/>
                <a:sym typeface="Proxima Nova"/>
              </a:rPr>
              <a:t>“Unfortunately, precipitation forecast skill has not improved substantially over decades and remains one of the major technical challenges in atmospheric </a:t>
            </a:r>
            <a:r>
              <a:rPr lang="en" sz="1800">
                <a:latin typeface="Proxima Nova"/>
                <a:ea typeface="Proxima Nova"/>
                <a:cs typeface="Proxima Nova"/>
                <a:sym typeface="Proxima Nova"/>
              </a:rPr>
              <a:t>sciences</a:t>
            </a:r>
            <a:r>
              <a:rPr lang="en" sz="1800">
                <a:latin typeface="Proxima Nova"/>
                <a:ea typeface="Proxima Nova"/>
                <a:cs typeface="Proxima Nova"/>
                <a:sym typeface="Proxima Nova"/>
              </a:rPr>
              <a:t>. </a:t>
            </a:r>
            <a:endParaRPr sz="18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303" name="Google Shape;303;p5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0925" y="559725"/>
            <a:ext cx="1363299" cy="1763748"/>
          </a:xfrm>
          <a:prstGeom prst="rect">
            <a:avLst/>
          </a:prstGeom>
          <a:noFill/>
          <a:ln>
            <a:noFill/>
          </a:ln>
          <a:effectLst>
            <a:outerShdw blurRad="157163" rotWithShape="0" algn="bl" dir="1080000" dist="66675">
              <a:srgbClr val="000000">
                <a:alpha val="50000"/>
              </a:srgbClr>
            </a:outerShdw>
          </a:effectLst>
        </p:spPr>
      </p:pic>
      <p:sp>
        <p:nvSpPr>
          <p:cNvPr id="304" name="Google Shape;304;p53"/>
          <p:cNvSpPr txBox="1"/>
          <p:nvPr/>
        </p:nvSpPr>
        <p:spPr>
          <a:xfrm>
            <a:off x="523775" y="2671450"/>
            <a:ext cx="4761000" cy="84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4595"/>
              </a:buClr>
              <a:buSzPts val="5200"/>
              <a:buFont typeface="Arial"/>
              <a:buNone/>
            </a:pPr>
            <a:r>
              <a:rPr lang="en" sz="1500">
                <a:solidFill>
                  <a:srgbClr val="323B42"/>
                </a:solidFill>
              </a:rPr>
              <a:t>Model Accuracy at </a:t>
            </a:r>
            <a:r>
              <a:rPr lang="en" sz="1500">
                <a:solidFill>
                  <a:srgbClr val="FF0000"/>
                </a:solidFill>
              </a:rPr>
              <a:t>1</a:t>
            </a:r>
            <a:r>
              <a:rPr lang="en" sz="1500">
                <a:solidFill>
                  <a:srgbClr val="0A4595"/>
                </a:solidFill>
              </a:rPr>
              <a:t>, </a:t>
            </a:r>
            <a:r>
              <a:rPr lang="en" sz="1500">
                <a:solidFill>
                  <a:srgbClr val="00FF00"/>
                </a:solidFill>
              </a:rPr>
              <a:t>2</a:t>
            </a:r>
            <a:r>
              <a:rPr lang="en" sz="1500">
                <a:solidFill>
                  <a:srgbClr val="0A4595"/>
                </a:solidFill>
              </a:rPr>
              <a:t>, </a:t>
            </a:r>
            <a:r>
              <a:rPr lang="en" sz="1500">
                <a:solidFill>
                  <a:srgbClr val="1A1A1A"/>
                </a:solidFill>
              </a:rPr>
              <a:t>&amp;</a:t>
            </a:r>
            <a:r>
              <a:rPr lang="en" sz="1500">
                <a:solidFill>
                  <a:srgbClr val="0A4595"/>
                </a:solidFill>
              </a:rPr>
              <a:t> </a:t>
            </a:r>
            <a:r>
              <a:rPr lang="en" sz="1500">
                <a:solidFill>
                  <a:srgbClr val="0000FF"/>
                </a:solidFill>
              </a:rPr>
              <a:t>3</a:t>
            </a:r>
            <a:r>
              <a:rPr lang="en" sz="1500">
                <a:solidFill>
                  <a:srgbClr val="0A4595"/>
                </a:solidFill>
              </a:rPr>
              <a:t> </a:t>
            </a:r>
            <a:r>
              <a:rPr lang="en" sz="1500">
                <a:solidFill>
                  <a:srgbClr val="1A1A1A"/>
                </a:solidFill>
              </a:rPr>
              <a:t>days in advance</a:t>
            </a:r>
            <a:r>
              <a:rPr b="0" i="0" lang="en" sz="15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>
              <a:solidFill>
                <a:srgbClr val="1A1A1A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4595"/>
              </a:buClr>
              <a:buSzPts val="5200"/>
              <a:buFont typeface="Arial"/>
              <a:buNone/>
            </a:pPr>
            <a:r>
              <a:rPr b="0" i="0" lang="en" sz="1400" u="none" cap="none" strike="noStrike">
                <a:solidFill>
                  <a:srgbClr val="323B42"/>
                </a:solidFill>
                <a:latin typeface="Arial"/>
                <a:ea typeface="Arial"/>
                <a:cs typeface="Arial"/>
                <a:sym typeface="Arial"/>
              </a:rPr>
              <a:t> 200</a:t>
            </a:r>
            <a:r>
              <a:rPr lang="en" sz="1400">
                <a:solidFill>
                  <a:srgbClr val="323B42"/>
                </a:solidFill>
              </a:rPr>
              <a:t>2 </a:t>
            </a:r>
            <a:r>
              <a:rPr b="0" i="0" lang="en" sz="1400" u="none" cap="none" strike="noStrike">
                <a:solidFill>
                  <a:srgbClr val="323B42"/>
                </a:solidFill>
                <a:latin typeface="Arial"/>
                <a:ea typeface="Arial"/>
                <a:cs typeface="Arial"/>
                <a:sym typeface="Arial"/>
              </a:rPr>
              <a:t>- 20</a:t>
            </a:r>
            <a:r>
              <a:rPr lang="en" sz="1400">
                <a:solidFill>
                  <a:srgbClr val="323B42"/>
                </a:solidFill>
              </a:rPr>
              <a:t>2</a:t>
            </a:r>
            <a:r>
              <a:rPr lang="en">
                <a:solidFill>
                  <a:srgbClr val="323B42"/>
                </a:solidFill>
              </a:rPr>
              <a:t>3</a:t>
            </a:r>
            <a:endParaRPr b="0" i="0" sz="1400" u="none" cap="none" strike="noStrike">
              <a:solidFill>
                <a:srgbClr val="323B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53"/>
          <p:cNvSpPr txBox="1"/>
          <p:nvPr/>
        </p:nvSpPr>
        <p:spPr>
          <a:xfrm>
            <a:off x="1545725" y="3876400"/>
            <a:ext cx="25314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/>
              <a:t>~15% improvement rate per decade</a:t>
            </a:r>
            <a:endParaRPr b="1" sz="1100"/>
          </a:p>
        </p:txBody>
      </p:sp>
      <p:pic>
        <p:nvPicPr>
          <p:cNvPr id="306" name="Google Shape;306;p5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25250" y="2378600"/>
            <a:ext cx="3385707" cy="238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5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84775" y="2376474"/>
            <a:ext cx="3819150" cy="2380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08" name="Google Shape;308;p53"/>
          <p:cNvSpPr txBox="1"/>
          <p:nvPr/>
        </p:nvSpPr>
        <p:spPr>
          <a:xfrm>
            <a:off x="5722375" y="2378600"/>
            <a:ext cx="3146400" cy="335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US </a:t>
            </a:r>
            <a:r>
              <a:rPr lang="en">
                <a:solidFill>
                  <a:schemeClr val="dk1"/>
                </a:solidFill>
              </a:rPr>
              <a:t>Seasonal</a:t>
            </a:r>
            <a:r>
              <a:rPr lang="en">
                <a:solidFill>
                  <a:schemeClr val="dk1"/>
                </a:solidFill>
              </a:rPr>
              <a:t> Precipitation Skill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09" name="Google Shape;309;p53"/>
          <p:cNvSpPr txBox="1"/>
          <p:nvPr/>
        </p:nvSpPr>
        <p:spPr>
          <a:xfrm>
            <a:off x="1545725" y="2455950"/>
            <a:ext cx="3146400" cy="231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US Daily Precipitation Skill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10" name="Google Shape;310;p53" title="GPRA update P 20250623.png"/>
          <p:cNvPicPr preferRelativeResize="0"/>
          <p:nvPr/>
        </p:nvPicPr>
        <p:blipFill rotWithShape="1">
          <a:blip r:embed="rId8">
            <a:alphaModFix/>
          </a:blip>
          <a:srcRect b="17098" l="17105" r="17026" t="20154"/>
          <a:stretch/>
        </p:blipFill>
        <p:spPr>
          <a:xfrm>
            <a:off x="5371225" y="2671450"/>
            <a:ext cx="3732701" cy="2085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4"/>
          <p:cNvSpPr/>
          <p:nvPr/>
        </p:nvSpPr>
        <p:spPr>
          <a:xfrm>
            <a:off x="1073725" y="63668"/>
            <a:ext cx="4425600" cy="4706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7" name="Google Shape;317;p54"/>
          <p:cNvPicPr preferRelativeResize="0"/>
          <p:nvPr/>
        </p:nvPicPr>
        <p:blipFill rotWithShape="1">
          <a:blip r:embed="rId3">
            <a:alphaModFix/>
          </a:blip>
          <a:srcRect b="49" l="0" r="0" t="49"/>
          <a:stretch/>
        </p:blipFill>
        <p:spPr>
          <a:xfrm>
            <a:off x="410573" y="122114"/>
            <a:ext cx="4425694" cy="4603213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54"/>
          <p:cNvSpPr txBox="1"/>
          <p:nvPr/>
        </p:nvSpPr>
        <p:spPr>
          <a:xfrm>
            <a:off x="4836275" y="0"/>
            <a:ext cx="39687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lang="en" sz="2400">
                <a:solidFill>
                  <a:srgbClr val="0B4596"/>
                </a:solidFill>
              </a:rPr>
              <a:t>What is the </a:t>
            </a:r>
            <a:r>
              <a:rPr b="1" i="0" lang="en" sz="2400" u="none" cap="none" strike="noStrike">
                <a:solidFill>
                  <a:srgbClr val="0B4596"/>
                </a:solidFill>
              </a:rPr>
              <a:t>Precipitation Prediction Grand Challenge?</a:t>
            </a:r>
            <a:endParaRPr b="1" i="0" sz="2400" u="none" cap="none" strike="noStrike">
              <a:solidFill>
                <a:srgbClr val="0B4596"/>
              </a:solidFill>
            </a:endParaRPr>
          </a:p>
        </p:txBody>
      </p:sp>
      <p:sp>
        <p:nvSpPr>
          <p:cNvPr id="319" name="Google Shape;319;p54"/>
          <p:cNvSpPr txBox="1"/>
          <p:nvPr/>
        </p:nvSpPr>
        <p:spPr>
          <a:xfrm>
            <a:off x="5119314" y="1292413"/>
            <a:ext cx="3402600" cy="22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500">
                <a:solidFill>
                  <a:schemeClr val="dk1"/>
                </a:solidFill>
              </a:rPr>
              <a:t>Capitalize on scientific and technological opportunities to p</a:t>
            </a:r>
            <a:r>
              <a:rPr i="0" lang="en" sz="1500" u="none" cap="none" strike="noStrike">
                <a:solidFill>
                  <a:schemeClr val="dk1"/>
                </a:solidFill>
              </a:rPr>
              <a:t>rovide </a:t>
            </a:r>
            <a:r>
              <a:rPr b="1" i="0" lang="en" sz="1500" u="none" cap="none" strike="noStrike">
                <a:solidFill>
                  <a:schemeClr val="dk1"/>
                </a:solidFill>
              </a:rPr>
              <a:t>more accurate, reliable, and timely precipitation forecasts across timescales</a:t>
            </a:r>
            <a:r>
              <a:rPr i="0" lang="en" sz="1500" u="none" cap="none" strike="noStrike">
                <a:solidFill>
                  <a:schemeClr val="dk1"/>
                </a:solidFill>
              </a:rPr>
              <a:t>, from </a:t>
            </a:r>
            <a:r>
              <a:rPr lang="en" sz="1500">
                <a:solidFill>
                  <a:schemeClr val="dk1"/>
                </a:solidFill>
              </a:rPr>
              <a:t>hours to seasons, </a:t>
            </a:r>
            <a:r>
              <a:rPr i="0" lang="en" sz="1500" u="none" cap="none" strike="noStrike">
                <a:solidFill>
                  <a:schemeClr val="dk1"/>
                </a:solidFill>
              </a:rPr>
              <a:t>through the development and application of a seamless, fully coupled Earth System prediction </a:t>
            </a:r>
            <a:r>
              <a:rPr i="0" lang="en" sz="1500" u="none" cap="none" strike="noStrike">
                <a:solidFill>
                  <a:schemeClr val="dk1"/>
                </a:solidFill>
              </a:rPr>
              <a:t>model</a:t>
            </a:r>
            <a:r>
              <a:rPr i="0" lang="en" sz="1500" u="none" cap="none" strike="noStrike">
                <a:solidFill>
                  <a:schemeClr val="dk1"/>
                </a:solidFill>
              </a:rPr>
              <a:t>. </a:t>
            </a:r>
            <a:endParaRPr i="0" sz="1500" u="none" cap="none" strike="noStrike">
              <a:solidFill>
                <a:srgbClr val="000000"/>
              </a:solidFill>
            </a:endParaRPr>
          </a:p>
        </p:txBody>
      </p:sp>
      <p:sp>
        <p:nvSpPr>
          <p:cNvPr id="320" name="Google Shape;320;p54"/>
          <p:cNvSpPr txBox="1"/>
          <p:nvPr/>
        </p:nvSpPr>
        <p:spPr>
          <a:xfrm>
            <a:off x="5673575" y="3588775"/>
            <a:ext cx="2294100" cy="7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rgbClr val="2577BB"/>
                </a:solidFill>
                <a:latin typeface="Proxima Nova"/>
                <a:ea typeface="Proxima Nova"/>
                <a:cs typeface="Proxima Nova"/>
                <a:sym typeface="Proxima Nova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NOAA Precipitation Prediction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rgbClr val="2577BB"/>
                </a:solidFill>
                <a:latin typeface="Proxima Nova"/>
                <a:ea typeface="Proxima Nova"/>
                <a:cs typeface="Proxima Nova"/>
                <a:sym typeface="Proxima Nova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Grand Challenge Strategy</a:t>
            </a:r>
            <a:endParaRPr b="1">
              <a:solidFill>
                <a:srgbClr val="2577BB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321" name="Google Shape;321;p5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967681" y="3398056"/>
            <a:ext cx="1162574" cy="1400545"/>
          </a:xfrm>
          <a:prstGeom prst="rect">
            <a:avLst/>
          </a:prstGeom>
          <a:noFill/>
          <a:ln cap="flat" cmpd="sng" w="9525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oogle Shape;326;p55"/>
          <p:cNvPicPr preferRelativeResize="0"/>
          <p:nvPr/>
        </p:nvPicPr>
        <p:blipFill rotWithShape="1">
          <a:blip r:embed="rId3">
            <a:alphaModFix/>
          </a:blip>
          <a:srcRect b="17466" l="27464" r="14788" t="13305"/>
          <a:stretch/>
        </p:blipFill>
        <p:spPr>
          <a:xfrm>
            <a:off x="4630746" y="570693"/>
            <a:ext cx="4127462" cy="276927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7" name="Google Shape;327;p55"/>
          <p:cNvGrpSpPr/>
          <p:nvPr/>
        </p:nvGrpSpPr>
        <p:grpSpPr>
          <a:xfrm>
            <a:off x="363546" y="570693"/>
            <a:ext cx="4127462" cy="2769279"/>
            <a:chOff x="3411500" y="1027925"/>
            <a:chExt cx="4593725" cy="3097975"/>
          </a:xfrm>
        </p:grpSpPr>
        <p:pic>
          <p:nvPicPr>
            <p:cNvPr id="328" name="Google Shape;328;p55"/>
            <p:cNvPicPr preferRelativeResize="0"/>
            <p:nvPr/>
          </p:nvPicPr>
          <p:blipFill rotWithShape="1">
            <a:blip r:embed="rId3">
              <a:alphaModFix/>
            </a:blip>
            <a:srcRect b="17466" l="27464" r="14788" t="13305"/>
            <a:stretch/>
          </p:blipFill>
          <p:spPr>
            <a:xfrm>
              <a:off x="3411500" y="1027925"/>
              <a:ext cx="4593725" cy="309797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29" name="Google Shape;329;p55"/>
            <p:cNvGrpSpPr/>
            <p:nvPr/>
          </p:nvGrpSpPr>
          <p:grpSpPr>
            <a:xfrm>
              <a:off x="4488577" y="2632968"/>
              <a:ext cx="2650442" cy="1294076"/>
              <a:chOff x="4488577" y="2632968"/>
              <a:chExt cx="2650442" cy="1294076"/>
            </a:xfrm>
          </p:grpSpPr>
          <p:sp>
            <p:nvSpPr>
              <p:cNvPr id="330" name="Google Shape;330;p55"/>
              <p:cNvSpPr/>
              <p:nvPr/>
            </p:nvSpPr>
            <p:spPr>
              <a:xfrm rot="-884899">
                <a:off x="4497741" y="3084512"/>
                <a:ext cx="2576073" cy="404873"/>
              </a:xfrm>
              <a:prstGeom prst="ellipse">
                <a:avLst/>
              </a:prstGeom>
              <a:solidFill>
                <a:srgbClr val="D9EAD3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1" name="Google Shape;331;p55"/>
              <p:cNvSpPr txBox="1"/>
              <p:nvPr/>
            </p:nvSpPr>
            <p:spPr>
              <a:xfrm rot="-896816">
                <a:off x="4881013" y="2998745"/>
                <a:ext cx="2211113" cy="6541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/>
                  <a:t>Atmospheric River </a:t>
                </a:r>
                <a:r>
                  <a:rPr b="1" lang="en" sz="1300"/>
                  <a:t>→ →</a:t>
                </a:r>
                <a:endParaRPr b="1" sz="1300"/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300"/>
              </a:p>
            </p:txBody>
          </p:sp>
          <p:sp>
            <p:nvSpPr>
              <p:cNvPr id="332" name="Google Shape;332;p55"/>
              <p:cNvSpPr txBox="1"/>
              <p:nvPr/>
            </p:nvSpPr>
            <p:spPr>
              <a:xfrm rot="-876832">
                <a:off x="5120365" y="2716392"/>
                <a:ext cx="721750" cy="4820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600"/>
                  <a:t>OR?</a:t>
                </a:r>
                <a:endParaRPr b="1" sz="1600"/>
              </a:p>
            </p:txBody>
          </p:sp>
        </p:grpSp>
      </p:grpSp>
      <p:sp>
        <p:nvSpPr>
          <p:cNvPr id="333" name="Google Shape;333;p55"/>
          <p:cNvSpPr txBox="1"/>
          <p:nvPr/>
        </p:nvSpPr>
        <p:spPr>
          <a:xfrm>
            <a:off x="844550" y="495475"/>
            <a:ext cx="4127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TODAY</a:t>
            </a:r>
            <a:endParaRPr b="1"/>
          </a:p>
        </p:txBody>
      </p:sp>
      <p:sp>
        <p:nvSpPr>
          <p:cNvPr id="334" name="Google Shape;334;p55"/>
          <p:cNvSpPr txBox="1"/>
          <p:nvPr/>
        </p:nvSpPr>
        <p:spPr>
          <a:xfrm>
            <a:off x="5340350" y="495475"/>
            <a:ext cx="4127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Investing </a:t>
            </a:r>
            <a:r>
              <a:rPr b="1" lang="en">
                <a:latin typeface="Roboto"/>
                <a:ea typeface="Roboto"/>
                <a:cs typeface="Roboto"/>
                <a:sym typeface="Roboto"/>
              </a:rPr>
              <a:t>in PPGC</a:t>
            </a:r>
            <a:endParaRPr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5" name="Google Shape;335;p55"/>
          <p:cNvSpPr txBox="1"/>
          <p:nvPr/>
        </p:nvSpPr>
        <p:spPr>
          <a:xfrm>
            <a:off x="4630750" y="3303100"/>
            <a:ext cx="4529700" cy="18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Actionable information</a:t>
            </a:r>
            <a:endParaRPr b="1"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300"/>
              <a:t>The State pre-deploys assets to Central CA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300"/>
              <a:t>Emergency Operations Center activates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300"/>
              <a:t>The San Luis reservoir </a:t>
            </a:r>
            <a:r>
              <a:rPr i="1" lang="en" sz="1300"/>
              <a:t>releases</a:t>
            </a:r>
            <a:r>
              <a:rPr lang="en" sz="1300"/>
              <a:t> water to avoid catastrophic flood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300"/>
              <a:t>The Casitas reservoir </a:t>
            </a:r>
            <a:r>
              <a:rPr i="1" lang="en" sz="1300"/>
              <a:t>saves</a:t>
            </a:r>
            <a:r>
              <a:rPr lang="en" sz="1300"/>
              <a:t> water - enough to serve water to 10,000 households for a year</a:t>
            </a:r>
            <a:endParaRPr sz="1300"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6" name="Google Shape;336;p55"/>
          <p:cNvSpPr txBox="1"/>
          <p:nvPr/>
        </p:nvSpPr>
        <p:spPr>
          <a:xfrm>
            <a:off x="363550" y="3272250"/>
            <a:ext cx="43434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Situation Today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300"/>
              <a:t>Not really sure if State should move resources to San Francisco or Los Angeles 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300"/>
              <a:t>Decision makers simply WAIT to act</a:t>
            </a:r>
            <a:endParaRPr sz="1300"/>
          </a:p>
        </p:txBody>
      </p:sp>
      <p:sp>
        <p:nvSpPr>
          <p:cNvPr id="337" name="Google Shape;337;p55"/>
          <p:cNvSpPr/>
          <p:nvPr/>
        </p:nvSpPr>
        <p:spPr>
          <a:xfrm>
            <a:off x="3268125" y="1735675"/>
            <a:ext cx="63600" cy="52800"/>
          </a:xfrm>
          <a:prstGeom prst="ellipse">
            <a:avLst/>
          </a:prstGeom>
          <a:solidFill>
            <a:srgbClr val="00FFFF"/>
          </a:solidFill>
          <a:ln cap="flat" cmpd="sng" w="1905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55"/>
          <p:cNvSpPr/>
          <p:nvPr/>
        </p:nvSpPr>
        <p:spPr>
          <a:xfrm>
            <a:off x="3572925" y="2269075"/>
            <a:ext cx="63600" cy="52800"/>
          </a:xfrm>
          <a:prstGeom prst="ellipse">
            <a:avLst/>
          </a:prstGeom>
          <a:solidFill>
            <a:srgbClr val="00FFFF"/>
          </a:solidFill>
          <a:ln cap="flat" cmpd="sng" w="1905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p55"/>
          <p:cNvSpPr txBox="1"/>
          <p:nvPr/>
        </p:nvSpPr>
        <p:spPr>
          <a:xfrm>
            <a:off x="9604725" y="1982325"/>
            <a:ext cx="609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40" name="Google Shape;340;p55"/>
          <p:cNvSpPr/>
          <p:nvPr/>
        </p:nvSpPr>
        <p:spPr>
          <a:xfrm>
            <a:off x="7535325" y="1735675"/>
            <a:ext cx="63600" cy="52800"/>
          </a:xfrm>
          <a:prstGeom prst="ellipse">
            <a:avLst/>
          </a:prstGeom>
          <a:solidFill>
            <a:srgbClr val="00FFFF"/>
          </a:solidFill>
          <a:ln cap="flat" cmpd="sng" w="1905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1" name="Google Shape;341;p55"/>
          <p:cNvSpPr/>
          <p:nvPr/>
        </p:nvSpPr>
        <p:spPr>
          <a:xfrm>
            <a:off x="7916325" y="2269075"/>
            <a:ext cx="63600" cy="52800"/>
          </a:xfrm>
          <a:prstGeom prst="ellipse">
            <a:avLst/>
          </a:prstGeom>
          <a:solidFill>
            <a:srgbClr val="00FFFF"/>
          </a:solidFill>
          <a:ln cap="flat" cmpd="sng" w="1905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p55"/>
          <p:cNvSpPr txBox="1"/>
          <p:nvPr/>
        </p:nvSpPr>
        <p:spPr>
          <a:xfrm>
            <a:off x="7394375" y="1457625"/>
            <a:ext cx="1615500" cy="354000"/>
          </a:xfrm>
          <a:prstGeom prst="rect">
            <a:avLst/>
          </a:prstGeom>
          <a:noFill/>
          <a:ln cap="flat" cmpd="sng" w="9525">
            <a:solidFill>
              <a:srgbClr val="CC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 u="sng">
                <a:solidFill>
                  <a:srgbClr val="CC0000"/>
                </a:solidFill>
              </a:rPr>
              <a:t>RELEASE water here</a:t>
            </a:r>
            <a:endParaRPr b="1" sz="1100" u="sng">
              <a:solidFill>
                <a:srgbClr val="CC0000"/>
              </a:solidFill>
            </a:endParaRPr>
          </a:p>
        </p:txBody>
      </p:sp>
      <p:sp>
        <p:nvSpPr>
          <p:cNvPr id="343" name="Google Shape;343;p55"/>
          <p:cNvSpPr txBox="1"/>
          <p:nvPr/>
        </p:nvSpPr>
        <p:spPr>
          <a:xfrm>
            <a:off x="7751150" y="2005425"/>
            <a:ext cx="1356600" cy="354000"/>
          </a:xfrm>
          <a:prstGeom prst="rect">
            <a:avLst/>
          </a:prstGeom>
          <a:noFill/>
          <a:ln cap="flat" cmpd="sng" w="9525">
            <a:solidFill>
              <a:srgbClr val="CC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 u="sng">
                <a:solidFill>
                  <a:srgbClr val="CC0000"/>
                </a:solidFill>
              </a:rPr>
              <a:t>SAVE water here</a:t>
            </a:r>
            <a:endParaRPr b="1" sz="1100" u="sng">
              <a:solidFill>
                <a:srgbClr val="CC0000"/>
              </a:solidFill>
            </a:endParaRPr>
          </a:p>
        </p:txBody>
      </p:sp>
      <p:grpSp>
        <p:nvGrpSpPr>
          <p:cNvPr id="344" name="Google Shape;344;p55"/>
          <p:cNvGrpSpPr/>
          <p:nvPr/>
        </p:nvGrpSpPr>
        <p:grpSpPr>
          <a:xfrm>
            <a:off x="711200" y="1457629"/>
            <a:ext cx="2381422" cy="1074825"/>
            <a:chOff x="4222467" y="2702089"/>
            <a:chExt cx="2650442" cy="1202400"/>
          </a:xfrm>
        </p:grpSpPr>
        <p:sp>
          <p:nvSpPr>
            <p:cNvPr id="345" name="Google Shape;345;p55"/>
            <p:cNvSpPr/>
            <p:nvPr/>
          </p:nvSpPr>
          <p:spPr>
            <a:xfrm rot="-884899">
              <a:off x="4231631" y="3061956"/>
              <a:ext cx="2576073" cy="404873"/>
            </a:xfrm>
            <a:prstGeom prst="ellipse">
              <a:avLst/>
            </a:prstGeom>
            <a:solidFill>
              <a:srgbClr val="D9EAD3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" name="Google Shape;346;p55"/>
            <p:cNvSpPr txBox="1"/>
            <p:nvPr/>
          </p:nvSpPr>
          <p:spPr>
            <a:xfrm rot="-896816">
              <a:off x="4614902" y="2976190"/>
              <a:ext cx="2211113" cy="6541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/>
                <a:t>Atmospheric River </a:t>
              </a:r>
              <a:r>
                <a:rPr b="1" lang="en" sz="1300"/>
                <a:t>→ →</a:t>
              </a:r>
              <a:endParaRPr b="1" sz="1300"/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00"/>
            </a:p>
          </p:txBody>
        </p:sp>
      </p:grpSp>
      <p:grpSp>
        <p:nvGrpSpPr>
          <p:cNvPr id="347" name="Google Shape;347;p55"/>
          <p:cNvGrpSpPr/>
          <p:nvPr/>
        </p:nvGrpSpPr>
        <p:grpSpPr>
          <a:xfrm>
            <a:off x="5217500" y="1940866"/>
            <a:ext cx="2381422" cy="1074825"/>
            <a:chOff x="4488577" y="2980378"/>
            <a:chExt cx="2650442" cy="1202400"/>
          </a:xfrm>
        </p:grpSpPr>
        <p:sp>
          <p:nvSpPr>
            <p:cNvPr id="348" name="Google Shape;348;p55"/>
            <p:cNvSpPr/>
            <p:nvPr/>
          </p:nvSpPr>
          <p:spPr>
            <a:xfrm rot="-884899">
              <a:off x="4497741" y="3340245"/>
              <a:ext cx="2576073" cy="404873"/>
            </a:xfrm>
            <a:prstGeom prst="ellipse">
              <a:avLst/>
            </a:prstGeom>
            <a:solidFill>
              <a:srgbClr val="D9EAD3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" name="Google Shape;349;p55"/>
            <p:cNvSpPr txBox="1"/>
            <p:nvPr/>
          </p:nvSpPr>
          <p:spPr>
            <a:xfrm rot="-896816">
              <a:off x="4881013" y="3254479"/>
              <a:ext cx="2211113" cy="6541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/>
                <a:t>Atmospheric River </a:t>
              </a:r>
              <a:r>
                <a:rPr b="1" lang="en" sz="1300"/>
                <a:t>→ →</a:t>
              </a:r>
              <a:endParaRPr b="1" sz="1300"/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00"/>
            </a:p>
          </p:txBody>
        </p:sp>
      </p:grpSp>
      <p:grpSp>
        <p:nvGrpSpPr>
          <p:cNvPr id="350" name="Google Shape;350;p55"/>
          <p:cNvGrpSpPr/>
          <p:nvPr/>
        </p:nvGrpSpPr>
        <p:grpSpPr>
          <a:xfrm>
            <a:off x="5012950" y="1422854"/>
            <a:ext cx="2381422" cy="1074825"/>
            <a:chOff x="4888188" y="3489370"/>
            <a:chExt cx="2650442" cy="1202400"/>
          </a:xfrm>
        </p:grpSpPr>
        <p:sp>
          <p:nvSpPr>
            <p:cNvPr id="351" name="Google Shape;351;p55"/>
            <p:cNvSpPr/>
            <p:nvPr/>
          </p:nvSpPr>
          <p:spPr>
            <a:xfrm rot="-884899">
              <a:off x="4897351" y="3849237"/>
              <a:ext cx="2576073" cy="404873"/>
            </a:xfrm>
            <a:prstGeom prst="ellipse">
              <a:avLst/>
            </a:prstGeom>
            <a:solidFill>
              <a:srgbClr val="D9EAD3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" name="Google Shape;352;p55"/>
            <p:cNvSpPr txBox="1"/>
            <p:nvPr/>
          </p:nvSpPr>
          <p:spPr>
            <a:xfrm rot="-896816">
              <a:off x="5280623" y="3763470"/>
              <a:ext cx="2211113" cy="6541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/>
                <a:t>Atmospheric River </a:t>
              </a:r>
              <a:r>
                <a:rPr b="1" lang="en" sz="1300"/>
                <a:t>→ →</a:t>
              </a:r>
              <a:endParaRPr b="1" sz="1300"/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00"/>
            </a:p>
          </p:txBody>
        </p:sp>
      </p:grpSp>
      <p:sp>
        <p:nvSpPr>
          <p:cNvPr id="353" name="Google Shape;353;p55"/>
          <p:cNvSpPr txBox="1"/>
          <p:nvPr/>
        </p:nvSpPr>
        <p:spPr>
          <a:xfrm rot="-886152">
            <a:off x="5917567" y="1966958"/>
            <a:ext cx="648424" cy="43092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OR?</a:t>
            </a:r>
            <a:endParaRPr b="1" sz="1600"/>
          </a:p>
        </p:txBody>
      </p:sp>
      <p:sp>
        <p:nvSpPr>
          <p:cNvPr id="354" name="Google Shape;354;p55"/>
          <p:cNvSpPr txBox="1"/>
          <p:nvPr/>
        </p:nvSpPr>
        <p:spPr>
          <a:xfrm>
            <a:off x="4800600" y="864050"/>
            <a:ext cx="2061300" cy="5541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Roboto"/>
                <a:ea typeface="Roboto"/>
                <a:cs typeface="Roboto"/>
                <a:sym typeface="Roboto"/>
              </a:rPr>
              <a:t>Reduce Day 5 AR landfall error by 100 miles by 2030</a:t>
            </a:r>
            <a:endParaRPr b="1"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5" name="Google Shape;355;p55"/>
          <p:cNvSpPr txBox="1"/>
          <p:nvPr>
            <p:ph type="title"/>
          </p:nvPr>
        </p:nvSpPr>
        <p:spPr>
          <a:xfrm>
            <a:off x="387900" y="68925"/>
            <a:ext cx="8520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>
                <a:solidFill>
                  <a:srgbClr val="0070C0"/>
                </a:solidFill>
              </a:rPr>
              <a:t>5 Day Forecast - What Could Be…</a:t>
            </a:r>
            <a:endParaRPr b="1" sz="3800">
              <a:solidFill>
                <a:srgbClr val="0070C0"/>
              </a:solidFill>
            </a:endParaRPr>
          </a:p>
        </p:txBody>
      </p:sp>
      <p:sp>
        <p:nvSpPr>
          <p:cNvPr id="356" name="Google Shape;356;p55"/>
          <p:cNvSpPr/>
          <p:nvPr/>
        </p:nvSpPr>
        <p:spPr>
          <a:xfrm>
            <a:off x="4690725" y="646700"/>
            <a:ext cx="322218" cy="400194"/>
          </a:xfrm>
          <a:prstGeom prst="irregularSeal1">
            <a:avLst/>
          </a:prstGeom>
          <a:solidFill>
            <a:srgbClr val="FF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56"/>
          <p:cNvSpPr txBox="1"/>
          <p:nvPr>
            <p:ph type="title"/>
          </p:nvPr>
        </p:nvSpPr>
        <p:spPr>
          <a:xfrm>
            <a:off x="474050" y="188250"/>
            <a:ext cx="8381700" cy="1103700"/>
          </a:xfrm>
          <a:prstGeom prst="rect">
            <a:avLst/>
          </a:prstGeom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lt1"/>
                </a:solidFill>
              </a:rPr>
              <a:t>The Tropical Pacific is important! </a:t>
            </a:r>
            <a:endParaRPr sz="250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2000">
                <a:solidFill>
                  <a:schemeClr val="lt1"/>
                </a:solidFill>
              </a:rPr>
              <a:t>Nudge the GEFS toward reanalyses in the tropics and then measure the change in skill in mid-latitudes </a:t>
            </a:r>
            <a:r>
              <a:rPr lang="en" sz="2000">
                <a:solidFill>
                  <a:schemeClr val="lt1"/>
                </a:solidFill>
              </a:rPr>
              <a:t>(</a:t>
            </a:r>
            <a:r>
              <a:rPr b="0" i="1" lang="en" sz="2000">
                <a:solidFill>
                  <a:schemeClr val="lt1"/>
                </a:solidFill>
              </a:rPr>
              <a:t>Moore et al. in prep.</a:t>
            </a:r>
            <a:r>
              <a:rPr lang="en" sz="2000">
                <a:solidFill>
                  <a:schemeClr val="lt1"/>
                </a:solidFill>
              </a:rPr>
              <a:t>)</a:t>
            </a:r>
            <a:endParaRPr sz="2000">
              <a:solidFill>
                <a:schemeClr val="lt1"/>
              </a:solidFill>
            </a:endParaRPr>
          </a:p>
        </p:txBody>
      </p:sp>
      <p:pic>
        <p:nvPicPr>
          <p:cNvPr id="362" name="Google Shape;362;p56"/>
          <p:cNvPicPr preferRelativeResize="0"/>
          <p:nvPr/>
        </p:nvPicPr>
        <p:blipFill rotWithShape="1">
          <a:blip r:embed="rId3">
            <a:alphaModFix/>
          </a:blip>
          <a:srcRect b="0" l="53146" r="0" t="87480"/>
          <a:stretch/>
        </p:blipFill>
        <p:spPr>
          <a:xfrm>
            <a:off x="1496625" y="4396025"/>
            <a:ext cx="2784825" cy="31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56"/>
          <p:cNvPicPr preferRelativeResize="0"/>
          <p:nvPr/>
        </p:nvPicPr>
        <p:blipFill rotWithShape="1">
          <a:blip r:embed="rId3">
            <a:alphaModFix/>
          </a:blip>
          <a:srcRect b="57916" l="28090" r="57258" t="5810"/>
          <a:stretch/>
        </p:blipFill>
        <p:spPr>
          <a:xfrm>
            <a:off x="536750" y="2484425"/>
            <a:ext cx="2111700" cy="2077075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56"/>
          <p:cNvSpPr txBox="1"/>
          <p:nvPr/>
        </p:nvSpPr>
        <p:spPr>
          <a:xfrm>
            <a:off x="536750" y="1599725"/>
            <a:ext cx="2355000" cy="7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Operational forecast precipitation outlook</a:t>
            </a:r>
            <a:endParaRPr b="1"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5" name="Google Shape;365;p56"/>
          <p:cNvPicPr preferRelativeResize="0"/>
          <p:nvPr/>
        </p:nvPicPr>
        <p:blipFill rotWithShape="1">
          <a:blip r:embed="rId3">
            <a:alphaModFix/>
          </a:blip>
          <a:srcRect b="97651" l="-178" r="63674" t="0"/>
          <a:stretch/>
        </p:blipFill>
        <p:spPr>
          <a:xfrm>
            <a:off x="2899975" y="5204650"/>
            <a:ext cx="3782775" cy="96675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56"/>
          <p:cNvSpPr txBox="1"/>
          <p:nvPr/>
        </p:nvSpPr>
        <p:spPr>
          <a:xfrm>
            <a:off x="3127550" y="1599725"/>
            <a:ext cx="2546100" cy="7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Precipitation outlook with reduced tropical errors</a:t>
            </a:r>
            <a:endParaRPr b="1"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7" name="Google Shape;367;p56"/>
          <p:cNvPicPr preferRelativeResize="0"/>
          <p:nvPr/>
        </p:nvPicPr>
        <p:blipFill rotWithShape="1">
          <a:blip r:embed="rId3">
            <a:alphaModFix/>
          </a:blip>
          <a:srcRect b="60808" l="42815" r="42916" t="5848"/>
          <a:stretch/>
        </p:blipFill>
        <p:spPr>
          <a:xfrm>
            <a:off x="3443900" y="2484425"/>
            <a:ext cx="2056550" cy="1909375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56"/>
          <p:cNvSpPr txBox="1"/>
          <p:nvPr/>
        </p:nvSpPr>
        <p:spPr>
          <a:xfrm>
            <a:off x="5500450" y="3370025"/>
            <a:ext cx="3571800" cy="21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369" name="Google Shape;369;p56"/>
          <p:cNvSpPr/>
          <p:nvPr/>
        </p:nvSpPr>
        <p:spPr>
          <a:xfrm>
            <a:off x="424050" y="1335575"/>
            <a:ext cx="8597100" cy="318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C4587"/>
                </a:solidFill>
              </a:rPr>
              <a:t>Weeks 3-4 extreme precipitation predictions over California during winter 2022–2023</a:t>
            </a:r>
            <a:endParaRPr/>
          </a:p>
        </p:txBody>
      </p:sp>
      <p:pic>
        <p:nvPicPr>
          <p:cNvPr id="370" name="Google Shape;370;p56"/>
          <p:cNvPicPr preferRelativeResize="0"/>
          <p:nvPr/>
        </p:nvPicPr>
        <p:blipFill rotWithShape="1">
          <a:blip r:embed="rId4">
            <a:alphaModFix/>
          </a:blip>
          <a:srcRect b="6620" l="9090" r="0" t="0"/>
          <a:stretch/>
        </p:blipFill>
        <p:spPr>
          <a:xfrm>
            <a:off x="5868450" y="2458888"/>
            <a:ext cx="2727625" cy="1940751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56"/>
          <p:cNvSpPr txBox="1"/>
          <p:nvPr/>
        </p:nvSpPr>
        <p:spPr>
          <a:xfrm>
            <a:off x="5870750" y="1599725"/>
            <a:ext cx="3028500" cy="7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Verification:</a:t>
            </a:r>
            <a:endParaRPr b="1"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Onslaught of nine ARs </a:t>
            </a:r>
            <a:endParaRPr b="1"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$B Disaster </a:t>
            </a:r>
            <a:endParaRPr b="1"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57"/>
          <p:cNvSpPr txBox="1"/>
          <p:nvPr/>
        </p:nvSpPr>
        <p:spPr>
          <a:xfrm>
            <a:off x="6443125" y="545525"/>
            <a:ext cx="2116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57"/>
          <p:cNvSpPr txBox="1"/>
          <p:nvPr/>
        </p:nvSpPr>
        <p:spPr>
          <a:xfrm>
            <a:off x="471000" y="75200"/>
            <a:ext cx="8673000" cy="59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chemeClr val="lt1"/>
                </a:solidFill>
              </a:rPr>
              <a:t>BOTTOM LINE</a:t>
            </a:r>
            <a:endParaRPr b="1" sz="2700">
              <a:solidFill>
                <a:schemeClr val="lt1"/>
              </a:solidFill>
            </a:endParaRPr>
          </a:p>
        </p:txBody>
      </p:sp>
      <p:sp>
        <p:nvSpPr>
          <p:cNvPr id="378" name="Google Shape;378;p57"/>
          <p:cNvSpPr txBox="1"/>
          <p:nvPr>
            <p:ph type="title"/>
          </p:nvPr>
        </p:nvSpPr>
        <p:spPr>
          <a:xfrm>
            <a:off x="692700" y="-22650"/>
            <a:ext cx="8520600" cy="69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" sz="2800">
                <a:solidFill>
                  <a:srgbClr val="0070C0"/>
                </a:solidFill>
              </a:rPr>
              <a:t>TPOS Equatorial Pacific Experiment (TEPEX)</a:t>
            </a:r>
            <a:endParaRPr b="1" sz="2800">
              <a:solidFill>
                <a:srgbClr val="0070C0"/>
              </a:solidFill>
            </a:endParaRPr>
          </a:p>
        </p:txBody>
      </p:sp>
      <p:pic>
        <p:nvPicPr>
          <p:cNvPr id="379" name="Google Shape;379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3550" y="673650"/>
            <a:ext cx="7270501" cy="4079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58"/>
          <p:cNvSpPr/>
          <p:nvPr/>
        </p:nvSpPr>
        <p:spPr>
          <a:xfrm>
            <a:off x="487675" y="3524075"/>
            <a:ext cx="5281500" cy="1142400"/>
          </a:xfrm>
          <a:prstGeom prst="rect">
            <a:avLst/>
          </a:prstGeom>
          <a:solidFill>
            <a:srgbClr val="4A86E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p58"/>
          <p:cNvSpPr txBox="1"/>
          <p:nvPr/>
        </p:nvSpPr>
        <p:spPr>
          <a:xfrm>
            <a:off x="417600" y="668525"/>
            <a:ext cx="5213700" cy="39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Objective: </a:t>
            </a: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</a:t>
            </a:r>
            <a:r>
              <a:rPr lang="en">
                <a:solidFill>
                  <a:schemeClr val="dk1"/>
                </a:solidFill>
              </a:rPr>
              <a:t>create</a:t>
            </a: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 high-resolution regional modeling system within the Unified Forecast System (UFS) framework for advancing Atmospheric River forecasts</a:t>
            </a:r>
            <a:endParaRPr b="0" i="0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t/>
            </a:r>
            <a:endParaRPr b="0" i="0" sz="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" sz="1200">
                <a:solidFill>
                  <a:schemeClr val="dk1"/>
                </a:solidFill>
              </a:rPr>
              <a:t>P</a:t>
            </a:r>
            <a:r>
              <a:rPr b="1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rototype High-Resolution Regional Atmospheric River Analysis and Forecast System (AR-AFS) :</a:t>
            </a:r>
            <a:endParaRPr b="1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44475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Char char="●"/>
            </a:pPr>
            <a:r>
              <a:rPr b="1" i="0" lang="en" sz="125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3 km horizontal grid spacing</a:t>
            </a:r>
            <a:endParaRPr b="1" i="0" sz="1250" u="none" cap="none" strike="noStrike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44475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Char char="●"/>
            </a:pPr>
            <a:r>
              <a:rPr b="1" i="0" lang="en" sz="12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FV3 dynamic core, IC/BC from Operational GFSv16</a:t>
            </a:r>
            <a:endParaRPr b="1" i="0" sz="125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</a:pPr>
            <a:r>
              <a:rPr b="1" lang="en" sz="1200">
                <a:solidFill>
                  <a:schemeClr val="dk1"/>
                </a:solidFill>
              </a:rPr>
              <a:t>Thompson Microphysics</a:t>
            </a:r>
            <a:endParaRPr b="1" sz="1200">
              <a:solidFill>
                <a:schemeClr val="dk1"/>
              </a:solidFill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</a:pPr>
            <a:r>
              <a:rPr b="1" lang="en" sz="1200">
                <a:solidFill>
                  <a:schemeClr val="dk1"/>
                </a:solidFill>
              </a:rPr>
              <a:t>GFS TEDMF PBL</a:t>
            </a:r>
            <a:endParaRPr b="1" sz="1200">
              <a:solidFill>
                <a:schemeClr val="dk1"/>
              </a:solidFill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</a:pPr>
            <a:r>
              <a:rPr b="1" lang="en" sz="1200">
                <a:solidFill>
                  <a:schemeClr val="dk1"/>
                </a:solidFill>
              </a:rPr>
              <a:t>Noah LSM</a:t>
            </a:r>
            <a:endParaRPr b="1" sz="1200">
              <a:solidFill>
                <a:schemeClr val="dk1"/>
              </a:solidFill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</a:pPr>
            <a:r>
              <a:rPr b="1" lang="en" sz="1200">
                <a:solidFill>
                  <a:schemeClr val="dk1"/>
                </a:solidFill>
              </a:rPr>
              <a:t>RRTMG radiation</a:t>
            </a:r>
            <a:endParaRPr b="1" sz="115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50">
              <a:solidFill>
                <a:schemeClr val="dk1"/>
              </a:solidFill>
              <a:highlight>
                <a:schemeClr val="lt1"/>
              </a:highlight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50">
              <a:solidFill>
                <a:schemeClr val="dk1"/>
              </a:solidFill>
              <a:highlight>
                <a:schemeClr val="lt1"/>
              </a:highlight>
            </a:endParaRPr>
          </a:p>
        </p:txBody>
      </p:sp>
      <p:grpSp>
        <p:nvGrpSpPr>
          <p:cNvPr id="386" name="Google Shape;386;p58"/>
          <p:cNvGrpSpPr/>
          <p:nvPr/>
        </p:nvGrpSpPr>
        <p:grpSpPr>
          <a:xfrm>
            <a:off x="5715000" y="668525"/>
            <a:ext cx="3192675" cy="3981374"/>
            <a:chOff x="5105400" y="820925"/>
            <a:chExt cx="3192675" cy="3981374"/>
          </a:xfrm>
        </p:grpSpPr>
        <p:grpSp>
          <p:nvGrpSpPr>
            <p:cNvPr id="387" name="Google Shape;387;p58"/>
            <p:cNvGrpSpPr/>
            <p:nvPr/>
          </p:nvGrpSpPr>
          <p:grpSpPr>
            <a:xfrm>
              <a:off x="5105400" y="820925"/>
              <a:ext cx="3192675" cy="1957149"/>
              <a:chOff x="5105400" y="820925"/>
              <a:chExt cx="3192675" cy="1957149"/>
            </a:xfrm>
          </p:grpSpPr>
          <p:pic>
            <p:nvPicPr>
              <p:cNvPr id="388" name="Google Shape;388;p58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5829"/>
              <a:stretch/>
            </p:blipFill>
            <p:spPr>
              <a:xfrm>
                <a:off x="5105400" y="820925"/>
                <a:ext cx="3192675" cy="195714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89" name="Google Shape;389;p58"/>
              <p:cNvSpPr txBox="1"/>
              <p:nvPr/>
            </p:nvSpPr>
            <p:spPr>
              <a:xfrm>
                <a:off x="6013289" y="1055571"/>
                <a:ext cx="1868400" cy="1324500"/>
              </a:xfrm>
              <a:prstGeom prst="rect">
                <a:avLst/>
              </a:prstGeom>
              <a:noFill/>
              <a:ln cap="flat" cmpd="sng" w="9525">
                <a:solidFill>
                  <a:srgbClr val="FFFFFF"/>
                </a:solidFill>
                <a:prstDash val="solid"/>
                <a:round/>
                <a:headEnd len="sm" w="sm" type="none"/>
                <a:tailEnd len="sm" w="sm" type="none"/>
              </a:ln>
              <a:effectLst>
                <a:outerShdw blurRad="57150" rotWithShape="0" algn="bl" dir="11220000" dist="19050">
                  <a:srgbClr val="FF0000">
                    <a:alpha val="48630"/>
                  </a:srgbClr>
                </a:outerShdw>
              </a:effectLst>
            </p:spPr>
            <p:txBody>
              <a:bodyPr anchorCtr="0" anchor="t" bIns="68575" lIns="68575" spcFirstLastPara="1" rIns="68575" wrap="square" tIns="685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700"/>
                  <a:buFont typeface="Arial"/>
                  <a:buNone/>
                </a:pPr>
                <a:r>
                  <a:t/>
                </a:r>
                <a:endParaRPr b="0" i="0" sz="17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700"/>
                  <a:buFont typeface="Arial"/>
                  <a:buNone/>
                </a:pPr>
                <a:r>
                  <a:t/>
                </a:r>
                <a:endParaRPr b="0" i="0" sz="17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rPr b="0" i="0" lang="en" sz="1200" u="none" cap="none" strike="noStrik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North Eastern Pacific</a:t>
                </a:r>
                <a:r>
                  <a:rPr b="0" i="0" lang="en" sz="1100" u="none" cap="none" strike="noStrik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 </a:t>
                </a:r>
                <a:r>
                  <a:rPr b="0" i="0" lang="en" sz="1000" u="none" cap="none" strike="noStrik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170W-100W, 10N-60N</a:t>
                </a:r>
                <a:endParaRPr b="0" i="0" sz="1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390" name="Google Shape;390;p58" title="sst_animation_06hr.gif"/>
            <p:cNvPicPr preferRelativeResize="0"/>
            <p:nvPr/>
          </p:nvPicPr>
          <p:blipFill rotWithShape="1">
            <a:blip r:embed="rId4">
              <a:alphaModFix/>
            </a:blip>
            <a:srcRect b="0" l="0" r="0" t="8742"/>
            <a:stretch/>
          </p:blipFill>
          <p:spPr>
            <a:xfrm>
              <a:off x="5376738" y="2845150"/>
              <a:ext cx="2843661" cy="19571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1" name="Google Shape;391;p58"/>
            <p:cNvSpPr txBox="1"/>
            <p:nvPr/>
          </p:nvSpPr>
          <p:spPr>
            <a:xfrm>
              <a:off x="5452950" y="2939600"/>
              <a:ext cx="15375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000000"/>
                  </a:solidFill>
                </a:rPr>
                <a:t>MOM6 SST</a:t>
              </a:r>
              <a:endParaRPr sz="1800">
                <a:solidFill>
                  <a:srgbClr val="000000"/>
                </a:solidFill>
              </a:endParaRPr>
            </a:p>
          </p:txBody>
        </p:sp>
      </p:grpSp>
      <p:sp>
        <p:nvSpPr>
          <p:cNvPr id="392" name="Google Shape;392;p58"/>
          <p:cNvSpPr/>
          <p:nvPr/>
        </p:nvSpPr>
        <p:spPr>
          <a:xfrm>
            <a:off x="550925" y="69975"/>
            <a:ext cx="8334600" cy="465300"/>
          </a:xfrm>
          <a:prstGeom prst="round2DiagRect">
            <a:avLst>
              <a:gd fmla="val 49022" name="adj1"/>
              <a:gd fmla="val 9832" name="adj2"/>
            </a:avLst>
          </a:prstGeom>
          <a:solidFill>
            <a:srgbClr val="0A4595"/>
          </a:solidFill>
          <a:ln cap="flat" cmpd="sng" w="9525">
            <a:solidFill>
              <a:srgbClr val="0A459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FFFFFF"/>
                </a:solidFill>
              </a:rPr>
              <a:t>Prototype UFS - Atmospheric River Application </a:t>
            </a:r>
            <a:endParaRPr b="1" sz="2000">
              <a:solidFill>
                <a:srgbClr val="FFFFFF"/>
              </a:solidFill>
            </a:endParaRPr>
          </a:p>
        </p:txBody>
      </p:sp>
      <p:sp>
        <p:nvSpPr>
          <p:cNvPr id="393" name="Google Shape;393;p58"/>
          <p:cNvSpPr txBox="1"/>
          <p:nvPr/>
        </p:nvSpPr>
        <p:spPr>
          <a:xfrm>
            <a:off x="598075" y="3621275"/>
            <a:ext cx="1803600" cy="109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</a:rPr>
              <a:t>2025-26 Winter</a:t>
            </a:r>
            <a:endParaRPr b="1" sz="15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</a:rPr>
              <a:t>Real-time demo</a:t>
            </a:r>
            <a:endParaRPr sz="1600">
              <a:solidFill>
                <a:schemeClr val="lt1"/>
              </a:solidFill>
            </a:endParaRPr>
          </a:p>
        </p:txBody>
      </p:sp>
      <p:sp>
        <p:nvSpPr>
          <p:cNvPr id="394" name="Google Shape;394;p58"/>
          <p:cNvSpPr txBox="1"/>
          <p:nvPr/>
        </p:nvSpPr>
        <p:spPr>
          <a:xfrm>
            <a:off x="2517125" y="3621275"/>
            <a:ext cx="1803600" cy="109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</a:rPr>
              <a:t>2026-27 Winter</a:t>
            </a:r>
            <a:endParaRPr b="1" sz="15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</a:rPr>
              <a:t>Add Ensemble</a:t>
            </a:r>
            <a:endParaRPr sz="1600">
              <a:solidFill>
                <a:schemeClr val="lt1"/>
              </a:solidFill>
            </a:endParaRPr>
          </a:p>
        </p:txBody>
      </p:sp>
      <p:sp>
        <p:nvSpPr>
          <p:cNvPr id="395" name="Google Shape;395;p58"/>
          <p:cNvSpPr txBox="1"/>
          <p:nvPr/>
        </p:nvSpPr>
        <p:spPr>
          <a:xfrm>
            <a:off x="4279725" y="3621275"/>
            <a:ext cx="1803600" cy="109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</a:rPr>
              <a:t>2027 Winter</a:t>
            </a:r>
            <a:endParaRPr b="1" sz="15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</a:rPr>
              <a:t>Transition to Operations</a:t>
            </a:r>
            <a:endParaRPr sz="16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59"/>
          <p:cNvSpPr txBox="1"/>
          <p:nvPr/>
        </p:nvSpPr>
        <p:spPr>
          <a:xfrm>
            <a:off x="436700" y="38825"/>
            <a:ext cx="87072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rPr>
              <a:t>Example HMT Precipitation Experiment for Atmospheric Rivers (PEAR)</a:t>
            </a:r>
            <a:endParaRPr b="1" sz="2000">
              <a:solidFill>
                <a:schemeClr val="dk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401" name="Google Shape;401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375" y="613675"/>
            <a:ext cx="3971748" cy="4141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" name="Google Shape;402;p59"/>
          <p:cNvPicPr preferRelativeResize="0"/>
          <p:nvPr/>
        </p:nvPicPr>
        <p:blipFill rotWithShape="1">
          <a:blip r:embed="rId4">
            <a:alphaModFix/>
          </a:blip>
          <a:srcRect b="24596" l="28857" r="23151" t="33039"/>
          <a:stretch/>
        </p:blipFill>
        <p:spPr>
          <a:xfrm>
            <a:off x="5455925" y="665351"/>
            <a:ext cx="2539976" cy="1848749"/>
          </a:xfrm>
          <a:prstGeom prst="rect">
            <a:avLst/>
          </a:prstGeom>
          <a:noFill/>
          <a:ln>
            <a:noFill/>
          </a:ln>
        </p:spPr>
      </p:pic>
      <p:sp>
        <p:nvSpPr>
          <p:cNvPr id="403" name="Google Shape;403;p59"/>
          <p:cNvSpPr/>
          <p:nvPr/>
        </p:nvSpPr>
        <p:spPr>
          <a:xfrm>
            <a:off x="5455925" y="665350"/>
            <a:ext cx="1651500" cy="257100"/>
          </a:xfrm>
          <a:prstGeom prst="rect">
            <a:avLst/>
          </a:prstGeom>
          <a:solidFill>
            <a:srgbClr val="3687F3"/>
          </a:solidFill>
          <a:ln>
            <a:noFill/>
          </a:ln>
        </p:spPr>
        <p:txBody>
          <a:bodyPr anchorCtr="0" anchor="ctr" bIns="84550" lIns="84550" spcFirstLastPara="1" rIns="84550" wrap="square" tIns="845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9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AR-AFSv1</a:t>
            </a:r>
            <a:endParaRPr b="1" sz="129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404" name="Google Shape;404;p59"/>
          <p:cNvSpPr txBox="1"/>
          <p:nvPr/>
        </p:nvSpPr>
        <p:spPr>
          <a:xfrm>
            <a:off x="4674225" y="2798300"/>
            <a:ext cx="4232400" cy="1108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595959"/>
                </a:solidFill>
                <a:latin typeface="Figtree"/>
                <a:ea typeface="Figtree"/>
                <a:cs typeface="Figtree"/>
                <a:sym typeface="Figtree"/>
              </a:rPr>
              <a:t>Participant quote: </a:t>
            </a:r>
            <a:r>
              <a:rPr lang="en" sz="1500">
                <a:solidFill>
                  <a:srgbClr val="595959"/>
                </a:solidFill>
                <a:latin typeface="Figtree"/>
                <a:ea typeface="Figtree"/>
                <a:cs typeface="Figtree"/>
                <a:sym typeface="Figtree"/>
              </a:rPr>
              <a:t>“I would trust the pattern and outcome from the AI models and then utilize the CAMs to improve on the details that the AIs have a harder time resolving.”</a:t>
            </a:r>
            <a:endParaRPr sz="1500">
              <a:solidFill>
                <a:srgbClr val="595959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3. Content Slide - no icon">
  <a:themeElements>
    <a:clrScheme name="PTT 1">
      <a:dk1>
        <a:srgbClr val="0A4595"/>
      </a:dk1>
      <a:lt1>
        <a:srgbClr val="FFFFFF"/>
      </a:lt1>
      <a:dk2>
        <a:srgbClr val="323B42"/>
      </a:dk2>
      <a:lt2>
        <a:srgbClr val="D6F5FF"/>
      </a:lt2>
      <a:accent1>
        <a:srgbClr val="0099D8"/>
      </a:accent1>
      <a:accent2>
        <a:srgbClr val="0A4595"/>
      </a:accent2>
      <a:accent3>
        <a:srgbClr val="34C8C9"/>
      </a:accent3>
      <a:accent4>
        <a:srgbClr val="CC9C4A"/>
      </a:accent4>
      <a:accent5>
        <a:srgbClr val="A52B15"/>
      </a:accent5>
      <a:accent6>
        <a:srgbClr val="A74FA9"/>
      </a:accent6>
      <a:hlink>
        <a:srgbClr val="0A52F6"/>
      </a:hlink>
      <a:folHlink>
        <a:srgbClr val="0072A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A3D0FA3C9C8B840BD4719EDB774EA3E" ma:contentTypeVersion="16" ma:contentTypeDescription="Create a new document." ma:contentTypeScope="" ma:versionID="1f1c26727583353d1f25a3d31e0260fa">
  <xsd:schema xmlns:xsd="http://www.w3.org/2001/XMLSchema" xmlns:xs="http://www.w3.org/2001/XMLSchema" xmlns:p="http://schemas.microsoft.com/office/2006/metadata/properties" xmlns:ns2="35ab31d3-b8fd-4f92-89f3-03c1fb50a733" xmlns:ns3="594dbb9d-4ee2-4cc0-bb5b-217b547981ad" targetNamespace="http://schemas.microsoft.com/office/2006/metadata/properties" ma:root="true" ma:fieldsID="07bedb6e2584ae16e465a399ab99d8b5" ns2:_="" ns3:_="">
    <xsd:import namespace="35ab31d3-b8fd-4f92-89f3-03c1fb50a733"/>
    <xsd:import namespace="594dbb9d-4ee2-4cc0-bb5b-217b547981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ab31d3-b8fd-4f92-89f3-03c1fb50a7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42dd458-7308-4bcd-84e5-5a32323ab0e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4dbb9d-4ee2-4cc0-bb5b-217b547981a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866bf6-b640-4984-a738-718b31ca96a4}" ma:internalName="TaxCatchAll" ma:showField="CatchAllData" ma:web="594dbb9d-4ee2-4cc0-bb5b-217b547981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5ab31d3-b8fd-4f92-89f3-03c1fb50a733">
      <Terms xmlns="http://schemas.microsoft.com/office/infopath/2007/PartnerControls"/>
    </lcf76f155ced4ddcb4097134ff3c332f>
    <TaxCatchAll xmlns="594dbb9d-4ee2-4cc0-bb5b-217b547981ad" xsi:nil="true"/>
  </documentManagement>
</p:properties>
</file>

<file path=customXml/itemProps1.xml><?xml version="1.0" encoding="utf-8"?>
<ds:datastoreItem xmlns:ds="http://schemas.openxmlformats.org/officeDocument/2006/customXml" ds:itemID="{881D227A-190A-4DC0-8916-B8B22158FD71}"/>
</file>

<file path=customXml/itemProps2.xml><?xml version="1.0" encoding="utf-8"?>
<ds:datastoreItem xmlns:ds="http://schemas.openxmlformats.org/officeDocument/2006/customXml" ds:itemID="{FD049182-41D8-403B-A28D-9B1C9B598A79}"/>
</file>

<file path=customXml/itemProps3.xml><?xml version="1.0" encoding="utf-8"?>
<ds:datastoreItem xmlns:ds="http://schemas.openxmlformats.org/officeDocument/2006/customXml" ds:itemID="{69E55476-7795-40FD-948B-DDFEC007A7D6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0x0101005A3D0FA3C9C8B840BD4719EDB774EA3E</vt:lpwstr>
  </property>
</Properties>
</file>